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70" r:id="rId3"/>
    <p:sldId id="262" r:id="rId4"/>
    <p:sldId id="263" r:id="rId5"/>
    <p:sldId id="264" r:id="rId6"/>
    <p:sldId id="265" r:id="rId7"/>
    <p:sldId id="266" r:id="rId8"/>
    <p:sldId id="257" r:id="rId9"/>
    <p:sldId id="267" r:id="rId10"/>
    <p:sldId id="258" r:id="rId11"/>
    <p:sldId id="268" r:id="rId12"/>
    <p:sldId id="269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6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44"/>
    <p:restoredTop sz="94801"/>
  </p:normalViewPr>
  <p:slideViewPr>
    <p:cSldViewPr snapToGrid="0" snapToObjects="1">
      <p:cViewPr varScale="1">
        <p:scale>
          <a:sx n="84" d="100"/>
          <a:sy n="84" d="100"/>
        </p:scale>
        <p:origin x="200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jpeg>
</file>

<file path=ppt/media/image28.png>
</file>

<file path=ppt/media/image3.png>
</file>

<file path=ppt/media/image38.png>
</file>

<file path=ppt/media/image39.png>
</file>

<file path=ppt/media/image42.png>
</file>

<file path=ppt/media/image43.png>
</file>

<file path=ppt/media/image4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991A3E-599A-8941-BEC3-ACD9E2E8DE3D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C30D53-1D55-D64B-A093-116D4C8897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024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C30D53-1D55-D64B-A093-116D4C88970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084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6F338-FF83-D241-B5E2-F9920357F9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D85CAA-36A2-F94C-A3CA-9922081BDA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7DCF96-7D61-2A40-AB69-A05755E50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7F75E-07B3-5142-94E1-B708AC4C2302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17DA7-2B28-644D-A91E-5317EB297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3DBC0-D214-734B-A7DD-15812FB66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2863A-0FB2-5641-A9F0-DDD61448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73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2B56E-8CB0-F54D-B676-DEB7CC9CD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9AA71C-C05A-0845-86E6-0B7CD30B82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2EA1C-D3D5-B140-AB86-0AF8AB475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7F75E-07B3-5142-94E1-B708AC4C2302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DA4CEB-5C90-6348-969F-CCCC85FC6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FF946-3BC5-B94C-BD94-6D574FEE2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2863A-0FB2-5641-A9F0-DDD61448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095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CC14AE-D5BF-6042-A734-775F2A8A97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25C43F-F105-6F43-AB60-A548C4E834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B95F39-FD91-A24B-9045-673428CC4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7F75E-07B3-5142-94E1-B708AC4C2302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275A56-548B-2D4B-A19D-E1B8CC10D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46B7D-787B-244B-B0E2-ECDCDB4EA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2863A-0FB2-5641-A9F0-DDD61448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069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C2BC3-A43C-8041-8FB9-B39D41074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9FD9E-396C-FD41-800A-99D2E13824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769FD-4043-B14C-ADC7-87D1034A1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7F75E-07B3-5142-94E1-B708AC4C2302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FC8D88-F26B-724C-A52D-2CCE78EC1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6445E-7353-2C44-AB93-B299BCF1F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2863A-0FB2-5641-A9F0-DDD61448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762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A4BCD-7100-FE4B-B29C-5D7A69E26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1FC984-E0AF-8C48-8C1C-78959813F4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23F433-1C5B-2A45-8C16-F4AE07BB1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7F75E-07B3-5142-94E1-B708AC4C2302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F30754-5794-5447-9E12-A90F41D80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0DA83A-4BFD-5648-B7FD-93179CCD6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2863A-0FB2-5641-A9F0-DDD61448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69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F9B75-53A0-B64B-9F4C-F73AD55D5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8C3D5-3878-0043-A94D-AC3F171D5B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C76624-993E-F140-8FA1-F62486B634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5FBCF5-4964-474A-A7FE-96DCF1227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7F75E-07B3-5142-94E1-B708AC4C2302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972AC1-51F1-F647-8D86-BF869E6B5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904C5F-D230-F548-AA0E-D68CB0535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2863A-0FB2-5641-A9F0-DDD61448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93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FB7F9-ED8A-2640-88CD-F60CA3215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9195AC-3EDE-DA4F-9FDE-3E5D873F9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B33244-9BC3-B645-8B96-658F4B4D61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A02E3D-D86A-6445-8F1F-8D06C399D3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71982D-3AEF-8F4A-9222-83F238B1EC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101F32-8B4E-BC44-831F-33F3E8FDC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7F75E-07B3-5142-94E1-B708AC4C2302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9886EA-5533-FB44-9AC7-D1656F813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0BAA9E-5C7D-F94D-9033-C39D28B01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2863A-0FB2-5641-A9F0-DDD61448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774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B767D-ED00-404D-9605-5DAC0D9CC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026567-C108-9F4B-88F4-6B0F5186B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7F75E-07B3-5142-94E1-B708AC4C2302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717A0B-3D5E-D645-8E6B-883FA4FEE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660FE-B4E1-BF44-8692-678975926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2863A-0FB2-5641-A9F0-DDD61448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628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2DDD6F-444C-EB4B-9B01-3FF7D9BD0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7F75E-07B3-5142-94E1-B708AC4C2302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2D8DBA-DB8D-CF4A-A074-FD245EB9C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4B7532-2E17-F547-83AE-467BF561E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2863A-0FB2-5641-A9F0-DDD61448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186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9219C-5BCC-B343-BBDB-4705FC3F0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CCEFF-FCB2-9242-8B8E-8B880F812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5EFDE6-9449-DF4E-8460-63B7673214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78BA3B-ACE9-7F4E-B161-6540F9568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7F75E-07B3-5142-94E1-B708AC4C2302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E1227E-0ECB-2345-8402-8988848AB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70884B-F764-AF43-85B0-C7E946F65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2863A-0FB2-5641-A9F0-DDD61448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50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EA204-6C6D-994C-922E-0C43962D6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1AEE9F-4155-164A-8F86-FDC4EAD511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7372C8-9684-1346-8A30-F26474D06C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364597-007A-2243-AB7E-64CCAA946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7F75E-07B3-5142-94E1-B708AC4C2302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CC5BB4-A977-FD44-AE46-BBE7916FC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B265D3-B11B-F041-B3F2-1E3761787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2863A-0FB2-5641-A9F0-DDD61448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414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C74E2A-45D8-A94D-8C18-0913AFC4C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D816AF-C464-E842-92F2-385E03F401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CEBAC-CB71-C44A-BF02-6D1332C2F2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67F75E-07B3-5142-94E1-B708AC4C2302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C23336-25A4-E340-8BC5-4AB0FF3B14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5293E-0C8F-FA4E-9C5F-7C9F8DDC67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72863A-0FB2-5641-A9F0-DDD61448C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962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emf"/><Relationship Id="rId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5.emf"/><Relationship Id="rId7" Type="http://schemas.openxmlformats.org/officeDocument/2006/relationships/image" Target="../media/image34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emf"/><Relationship Id="rId5" Type="http://schemas.openxmlformats.org/officeDocument/2006/relationships/image" Target="../media/image7.emf"/><Relationship Id="rId4" Type="http://schemas.openxmlformats.org/officeDocument/2006/relationships/image" Target="../media/image6.emf"/><Relationship Id="rId9" Type="http://schemas.openxmlformats.org/officeDocument/2006/relationships/image" Target="../media/image36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5.emf"/><Relationship Id="rId7" Type="http://schemas.openxmlformats.org/officeDocument/2006/relationships/image" Target="../media/image38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5.emf"/><Relationship Id="rId7" Type="http://schemas.openxmlformats.org/officeDocument/2006/relationships/image" Target="../media/image41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emf"/><Relationship Id="rId5" Type="http://schemas.openxmlformats.org/officeDocument/2006/relationships/image" Target="../media/image7.emf"/><Relationship Id="rId10" Type="http://schemas.openxmlformats.org/officeDocument/2006/relationships/image" Target="../media/image44.png"/><Relationship Id="rId4" Type="http://schemas.openxmlformats.org/officeDocument/2006/relationships/image" Target="../media/image6.emf"/><Relationship Id="rId9" Type="http://schemas.openxmlformats.org/officeDocument/2006/relationships/image" Target="../media/image4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7" Type="http://schemas.openxmlformats.org/officeDocument/2006/relationships/image" Target="../media/image48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7.emf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emf"/><Relationship Id="rId3" Type="http://schemas.openxmlformats.org/officeDocument/2006/relationships/image" Target="../media/image50.emf"/><Relationship Id="rId7" Type="http://schemas.openxmlformats.org/officeDocument/2006/relationships/image" Target="../media/image53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emf"/><Relationship Id="rId5" Type="http://schemas.openxmlformats.org/officeDocument/2006/relationships/image" Target="../media/image51.emf"/><Relationship Id="rId4" Type="http://schemas.openxmlformats.org/officeDocument/2006/relationships/image" Target="../media/image48.emf"/><Relationship Id="rId9" Type="http://schemas.openxmlformats.org/officeDocument/2006/relationships/image" Target="../media/image55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emf"/><Relationship Id="rId3" Type="http://schemas.openxmlformats.org/officeDocument/2006/relationships/image" Target="../media/image7.emf"/><Relationship Id="rId7" Type="http://schemas.openxmlformats.org/officeDocument/2006/relationships/image" Target="../media/image35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10" Type="http://schemas.openxmlformats.org/officeDocument/2006/relationships/image" Target="../media/image53.emf"/><Relationship Id="rId4" Type="http://schemas.openxmlformats.org/officeDocument/2006/relationships/image" Target="../media/image45.emf"/><Relationship Id="rId9" Type="http://schemas.openxmlformats.org/officeDocument/2006/relationships/image" Target="../media/image5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7" Type="http://schemas.openxmlformats.org/officeDocument/2006/relationships/image" Target="../media/image9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5.emf"/><Relationship Id="rId7" Type="http://schemas.openxmlformats.org/officeDocument/2006/relationships/image" Target="../media/image48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7.emf"/><Relationship Id="rId11" Type="http://schemas.openxmlformats.org/officeDocument/2006/relationships/image" Target="../media/image53.emf"/><Relationship Id="rId5" Type="http://schemas.openxmlformats.org/officeDocument/2006/relationships/image" Target="../media/image7.emf"/><Relationship Id="rId10" Type="http://schemas.openxmlformats.org/officeDocument/2006/relationships/image" Target="../media/image51.emf"/><Relationship Id="rId4" Type="http://schemas.openxmlformats.org/officeDocument/2006/relationships/image" Target="../media/image6.emf"/><Relationship Id="rId9" Type="http://schemas.openxmlformats.org/officeDocument/2006/relationships/image" Target="../media/image56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emf"/><Relationship Id="rId4" Type="http://schemas.openxmlformats.org/officeDocument/2006/relationships/image" Target="../media/image48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emf"/><Relationship Id="rId13" Type="http://schemas.openxmlformats.org/officeDocument/2006/relationships/image" Target="../media/image61.emf"/><Relationship Id="rId3" Type="http://schemas.openxmlformats.org/officeDocument/2006/relationships/image" Target="../media/image38.png"/><Relationship Id="rId7" Type="http://schemas.openxmlformats.org/officeDocument/2006/relationships/image" Target="../media/image59.emf"/><Relationship Id="rId12" Type="http://schemas.openxmlformats.org/officeDocument/2006/relationships/image" Target="../media/image50.emf"/><Relationship Id="rId2" Type="http://schemas.openxmlformats.org/officeDocument/2006/relationships/image" Target="../media/image37.emf"/><Relationship Id="rId16" Type="http://schemas.openxmlformats.org/officeDocument/2006/relationships/image" Target="../media/image5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9.emf"/><Relationship Id="rId11" Type="http://schemas.openxmlformats.org/officeDocument/2006/relationships/image" Target="../media/image51.emf"/><Relationship Id="rId5" Type="http://schemas.openxmlformats.org/officeDocument/2006/relationships/image" Target="../media/image58.emf"/><Relationship Id="rId15" Type="http://schemas.openxmlformats.org/officeDocument/2006/relationships/image" Target="../media/image63.emf"/><Relationship Id="rId10" Type="http://schemas.openxmlformats.org/officeDocument/2006/relationships/image" Target="../media/image48.emf"/><Relationship Id="rId4" Type="http://schemas.openxmlformats.org/officeDocument/2006/relationships/image" Target="../media/image57.emf"/><Relationship Id="rId9" Type="http://schemas.openxmlformats.org/officeDocument/2006/relationships/image" Target="../media/image47.emf"/><Relationship Id="rId14" Type="http://schemas.openxmlformats.org/officeDocument/2006/relationships/image" Target="../media/image62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emf"/><Relationship Id="rId13" Type="http://schemas.openxmlformats.org/officeDocument/2006/relationships/image" Target="../media/image70.emf"/><Relationship Id="rId18" Type="http://schemas.openxmlformats.org/officeDocument/2006/relationships/image" Target="../media/image28.png"/><Relationship Id="rId3" Type="http://schemas.openxmlformats.org/officeDocument/2006/relationships/image" Target="../media/image5.emf"/><Relationship Id="rId7" Type="http://schemas.openxmlformats.org/officeDocument/2006/relationships/image" Target="../media/image64.emf"/><Relationship Id="rId12" Type="http://schemas.openxmlformats.org/officeDocument/2006/relationships/image" Target="../media/image69.emf"/><Relationship Id="rId17" Type="http://schemas.openxmlformats.org/officeDocument/2006/relationships/image" Target="../media/image74.emf"/><Relationship Id="rId2" Type="http://schemas.openxmlformats.org/officeDocument/2006/relationships/image" Target="../media/image4.emf"/><Relationship Id="rId16" Type="http://schemas.openxmlformats.org/officeDocument/2006/relationships/image" Target="../media/image7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emf"/><Relationship Id="rId11" Type="http://schemas.openxmlformats.org/officeDocument/2006/relationships/image" Target="../media/image68.emf"/><Relationship Id="rId5" Type="http://schemas.openxmlformats.org/officeDocument/2006/relationships/image" Target="../media/image7.emf"/><Relationship Id="rId15" Type="http://schemas.openxmlformats.org/officeDocument/2006/relationships/image" Target="../media/image72.emf"/><Relationship Id="rId10" Type="http://schemas.openxmlformats.org/officeDocument/2006/relationships/image" Target="../media/image67.emf"/><Relationship Id="rId4" Type="http://schemas.openxmlformats.org/officeDocument/2006/relationships/image" Target="../media/image6.emf"/><Relationship Id="rId9" Type="http://schemas.openxmlformats.org/officeDocument/2006/relationships/image" Target="../media/image66.emf"/><Relationship Id="rId14" Type="http://schemas.openxmlformats.org/officeDocument/2006/relationships/image" Target="../media/image71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5.emf"/><Relationship Id="rId7" Type="http://schemas.openxmlformats.org/officeDocument/2006/relationships/image" Target="../media/image11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emf"/><Relationship Id="rId5" Type="http://schemas.openxmlformats.org/officeDocument/2006/relationships/image" Target="../media/image7.emf"/><Relationship Id="rId4" Type="http://schemas.openxmlformats.org/officeDocument/2006/relationships/image" Target="../media/image6.emf"/><Relationship Id="rId9" Type="http://schemas.openxmlformats.org/officeDocument/2006/relationships/image" Target="../media/image13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13" Type="http://schemas.openxmlformats.org/officeDocument/2006/relationships/image" Target="../media/image19.emf"/><Relationship Id="rId3" Type="http://schemas.openxmlformats.org/officeDocument/2006/relationships/image" Target="../media/image4.emf"/><Relationship Id="rId7" Type="http://schemas.openxmlformats.org/officeDocument/2006/relationships/image" Target="../media/image12.emf"/><Relationship Id="rId12" Type="http://schemas.openxmlformats.org/officeDocument/2006/relationships/image" Target="../media/image1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emf"/><Relationship Id="rId11" Type="http://schemas.openxmlformats.org/officeDocument/2006/relationships/image" Target="../media/image17.emf"/><Relationship Id="rId5" Type="http://schemas.openxmlformats.org/officeDocument/2006/relationships/image" Target="../media/image6.emf"/><Relationship Id="rId15" Type="http://schemas.openxmlformats.org/officeDocument/2006/relationships/image" Target="../media/image21.emf"/><Relationship Id="rId10" Type="http://schemas.openxmlformats.org/officeDocument/2006/relationships/image" Target="../media/image16.emf"/><Relationship Id="rId4" Type="http://schemas.openxmlformats.org/officeDocument/2006/relationships/image" Target="../media/image5.emf"/><Relationship Id="rId9" Type="http://schemas.openxmlformats.org/officeDocument/2006/relationships/image" Target="../media/image15.emf"/><Relationship Id="rId14" Type="http://schemas.openxmlformats.org/officeDocument/2006/relationships/image" Target="../media/image20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3" Type="http://schemas.openxmlformats.org/officeDocument/2006/relationships/image" Target="../media/image19.emf"/><Relationship Id="rId7" Type="http://schemas.openxmlformats.org/officeDocument/2006/relationships/image" Target="../media/image26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emf"/><Relationship Id="rId11" Type="http://schemas.openxmlformats.org/officeDocument/2006/relationships/image" Target="../media/image30.emf"/><Relationship Id="rId5" Type="http://schemas.openxmlformats.org/officeDocument/2006/relationships/image" Target="../media/image24.emf"/><Relationship Id="rId10" Type="http://schemas.openxmlformats.org/officeDocument/2006/relationships/image" Target="../media/image29.emf"/><Relationship Id="rId4" Type="http://schemas.openxmlformats.org/officeDocument/2006/relationships/image" Target="../media/image23.emf"/><Relationship Id="rId9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emf"/><Relationship Id="rId3" Type="http://schemas.openxmlformats.org/officeDocument/2006/relationships/image" Target="../media/image5.emf"/><Relationship Id="rId7" Type="http://schemas.openxmlformats.org/officeDocument/2006/relationships/image" Target="../media/image31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emf"/><Relationship Id="rId5" Type="http://schemas.openxmlformats.org/officeDocument/2006/relationships/image" Target="../media/image7.emf"/><Relationship Id="rId4" Type="http://schemas.openxmlformats.org/officeDocument/2006/relationships/image" Target="../media/image6.emf"/><Relationship Id="rId9" Type="http://schemas.openxmlformats.org/officeDocument/2006/relationships/image" Target="../media/image33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7909440" y="4172040"/>
            <a:ext cx="5421600" cy="105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20000" tIns="121920" rIns="120000" bIns="121920"/>
          <a:lstStyle/>
          <a:p>
            <a:pPr>
              <a:lnSpc>
                <a:spcPct val="115000"/>
              </a:lnSpc>
            </a:pPr>
            <a:r>
              <a:rPr lang="pt-PT" sz="2667" spc="-1" dirty="0">
                <a:solidFill>
                  <a:srgbClr val="595959"/>
                </a:solidFill>
                <a:latin typeface="Arial"/>
              </a:rPr>
              <a:t> OCEANTECH </a:t>
            </a:r>
          </a:p>
          <a:p>
            <a:pPr>
              <a:lnSpc>
                <a:spcPct val="115000"/>
              </a:lnSpc>
            </a:pPr>
            <a:r>
              <a:rPr lang="pt-PT" sz="2667" spc="-1" dirty="0">
                <a:solidFill>
                  <a:srgbClr val="595959"/>
                </a:solidFill>
                <a:latin typeface="Arial"/>
              </a:rPr>
              <a:t>HROV </a:t>
            </a:r>
            <a:r>
              <a:rPr lang="pt-PT" sz="2667" spc="-1" dirty="0" err="1">
                <a:solidFill>
                  <a:srgbClr val="595959"/>
                </a:solidFill>
                <a:latin typeface="Arial"/>
              </a:rPr>
              <a:t>Docking</a:t>
            </a:r>
            <a:endParaRPr lang="pt-PT" sz="2667" spc="-1" dirty="0">
              <a:solidFill>
                <a:srgbClr val="595959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lang="pt-PT" sz="2667" spc="-1" dirty="0">
                <a:solidFill>
                  <a:srgbClr val="595959"/>
                </a:solidFill>
                <a:latin typeface="Arial"/>
              </a:rPr>
              <a:t>Jan 10, 2021</a:t>
            </a:r>
            <a:endParaRPr lang="pt-PT" sz="2667" spc="-1" dirty="0">
              <a:latin typeface="Arial"/>
            </a:endParaRPr>
          </a:p>
          <a:p>
            <a:pPr>
              <a:lnSpc>
                <a:spcPct val="115000"/>
              </a:lnSpc>
            </a:pPr>
            <a:endParaRPr lang="pt-PT" sz="2667" spc="-1" dirty="0">
              <a:latin typeface="Arial"/>
            </a:endParaRPr>
          </a:p>
        </p:txBody>
      </p:sp>
      <p:pic>
        <p:nvPicPr>
          <p:cNvPr id="79" name="Google Shape;56;p13"/>
          <p:cNvPicPr/>
          <p:nvPr/>
        </p:nvPicPr>
        <p:blipFill>
          <a:blip r:embed="rId2"/>
          <a:stretch/>
        </p:blipFill>
        <p:spPr>
          <a:xfrm>
            <a:off x="7206480" y="527400"/>
            <a:ext cx="4023360" cy="1992719"/>
          </a:xfrm>
          <a:prstGeom prst="rect">
            <a:avLst/>
          </a:prstGeom>
          <a:ln>
            <a:noFill/>
          </a:ln>
        </p:spPr>
      </p:pic>
      <p:pic>
        <p:nvPicPr>
          <p:cNvPr id="80" name="Google Shape;57;p13"/>
          <p:cNvPicPr/>
          <p:nvPr/>
        </p:nvPicPr>
        <p:blipFill>
          <a:blip r:embed="rId3"/>
          <a:stretch/>
        </p:blipFill>
        <p:spPr>
          <a:xfrm>
            <a:off x="215640" y="280080"/>
            <a:ext cx="2392800" cy="1875840"/>
          </a:xfrm>
          <a:prstGeom prst="rect">
            <a:avLst/>
          </a:prstGeom>
          <a:ln>
            <a:noFill/>
          </a:ln>
        </p:spPr>
      </p:pic>
      <p:pic>
        <p:nvPicPr>
          <p:cNvPr id="6" name="Picture 5" descr="A picture containing outdoor, water, beach, ocean&#10;&#10;Description automatically generated">
            <a:extLst>
              <a:ext uri="{FF2B5EF4-FFF2-40B4-BE49-F238E27FC236}">
                <a16:creationId xmlns:a16="http://schemas.microsoft.com/office/drawing/2014/main" id="{B443A6B5-AB02-3846-BDE4-5CFBF1DB07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289" y="2977561"/>
            <a:ext cx="5988071" cy="308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97787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14EB2C7-9E1D-1B45-9335-8CB014A5101C}"/>
              </a:ext>
            </a:extLst>
          </p:cNvPr>
          <p:cNvSpPr/>
          <p:nvPr/>
        </p:nvSpPr>
        <p:spPr>
          <a:xfrm rot="1291881">
            <a:off x="8874780" y="4984578"/>
            <a:ext cx="1742871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CD4E12-FD1F-7C40-9DB7-B36CE93F3459}"/>
              </a:ext>
            </a:extLst>
          </p:cNvPr>
          <p:cNvSpPr txBox="1"/>
          <p:nvPr/>
        </p:nvSpPr>
        <p:spPr>
          <a:xfrm>
            <a:off x="9579477" y="2583959"/>
            <a:ext cx="1649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Docking Station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17664FD-1267-1843-8B01-5ABCBBCD1F45}"/>
              </a:ext>
            </a:extLst>
          </p:cNvPr>
          <p:cNvCxnSpPr>
            <a:cxnSpLocks/>
          </p:cNvCxnSpPr>
          <p:nvPr/>
        </p:nvCxnSpPr>
        <p:spPr>
          <a:xfrm flipH="1" flipV="1">
            <a:off x="8531257" y="4881323"/>
            <a:ext cx="1182627" cy="46231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C12FDDF-3534-704D-B5CC-B973331D2570}"/>
              </a:ext>
            </a:extLst>
          </p:cNvPr>
          <p:cNvCxnSpPr>
            <a:cxnSpLocks/>
          </p:cNvCxnSpPr>
          <p:nvPr/>
        </p:nvCxnSpPr>
        <p:spPr>
          <a:xfrm flipV="1">
            <a:off x="9713883" y="4200990"/>
            <a:ext cx="369587" cy="114264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B1C10E0-8346-8847-989E-D27AD15BF8D9}"/>
              </a:ext>
            </a:extLst>
          </p:cNvPr>
          <p:cNvGrpSpPr/>
          <p:nvPr/>
        </p:nvGrpSpPr>
        <p:grpSpPr>
          <a:xfrm rot="4260501">
            <a:off x="5518053" y="723130"/>
            <a:ext cx="1586183" cy="1142646"/>
            <a:chOff x="7557817" y="281990"/>
            <a:chExt cx="1586183" cy="1142646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C7E5F8B-2670-3F44-AD2A-C92AF120DC33}"/>
                </a:ext>
              </a:extLst>
            </p:cNvPr>
            <p:cNvCxnSpPr>
              <a:cxnSpLocks/>
            </p:cNvCxnSpPr>
            <p:nvPr/>
          </p:nvCxnSpPr>
          <p:spPr>
            <a:xfrm rot="17339499" flipH="1" flipV="1">
              <a:off x="8183134" y="595821"/>
              <a:ext cx="2" cy="125063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8537D34-07DB-AE4F-848E-78626ACBA7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4413" y="281990"/>
              <a:ext cx="369587" cy="114264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3FCBE82-70AC-3148-B7CB-D6CF483879EC}"/>
              </a:ext>
            </a:extLst>
          </p:cNvPr>
          <p:cNvSpPr txBox="1"/>
          <p:nvPr/>
        </p:nvSpPr>
        <p:spPr>
          <a:xfrm>
            <a:off x="5942105" y="321807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886FFE-3CB6-6248-9437-4C95D570098E}"/>
              </a:ext>
            </a:extLst>
          </p:cNvPr>
          <p:cNvSpPr txBox="1"/>
          <p:nvPr/>
        </p:nvSpPr>
        <p:spPr>
          <a:xfrm>
            <a:off x="8048935" y="3661114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58A9C85-5058-C54D-AEE4-AC1ADC6F3E0D}"/>
              </a:ext>
            </a:extLst>
          </p:cNvPr>
          <p:cNvCxnSpPr>
            <a:cxnSpLocks/>
          </p:cNvCxnSpPr>
          <p:nvPr/>
        </p:nvCxnSpPr>
        <p:spPr>
          <a:xfrm flipH="1" flipV="1">
            <a:off x="9713880" y="4071339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305163B-6BE4-9949-9805-E45483D2508E}"/>
              </a:ext>
            </a:extLst>
          </p:cNvPr>
          <p:cNvSpPr txBox="1"/>
          <p:nvPr/>
        </p:nvSpPr>
        <p:spPr>
          <a:xfrm>
            <a:off x="9546533" y="371800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A27BD5F-F233-D449-8AF4-BFECCE994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5401" y="4567715"/>
            <a:ext cx="360938" cy="18466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76C2F79-1540-1148-8B91-78EF3DB99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0756" y="3929882"/>
            <a:ext cx="311909" cy="159901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4244AF70-ACB1-D345-8946-AB965E61ED3C}"/>
              </a:ext>
            </a:extLst>
          </p:cNvPr>
          <p:cNvSpPr/>
          <p:nvPr/>
        </p:nvSpPr>
        <p:spPr>
          <a:xfrm rot="1456872">
            <a:off x="4449833" y="3281480"/>
            <a:ext cx="1386691" cy="64954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DBEA639-655A-4449-8FF0-B363CCFA9636}"/>
              </a:ext>
            </a:extLst>
          </p:cNvPr>
          <p:cNvCxnSpPr>
            <a:cxnSpLocks/>
          </p:cNvCxnSpPr>
          <p:nvPr/>
        </p:nvCxnSpPr>
        <p:spPr>
          <a:xfrm flipH="1">
            <a:off x="4819672" y="3614002"/>
            <a:ext cx="383889" cy="95371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EF0AE04-CF0D-2A49-93B6-DA73ED1F53FF}"/>
              </a:ext>
            </a:extLst>
          </p:cNvPr>
          <p:cNvCxnSpPr>
            <a:cxnSpLocks/>
          </p:cNvCxnSpPr>
          <p:nvPr/>
        </p:nvCxnSpPr>
        <p:spPr>
          <a:xfrm>
            <a:off x="5190106" y="3642462"/>
            <a:ext cx="1012998" cy="35941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3FB6296-6151-214A-B1D3-979EA35DC3E0}"/>
              </a:ext>
            </a:extLst>
          </p:cNvPr>
          <p:cNvCxnSpPr>
            <a:cxnSpLocks/>
          </p:cNvCxnSpPr>
          <p:nvPr/>
        </p:nvCxnSpPr>
        <p:spPr>
          <a:xfrm flipH="1" flipV="1">
            <a:off x="5194735" y="2410478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B912B69-E462-874A-9A37-7AA389A2F4CE}"/>
              </a:ext>
            </a:extLst>
          </p:cNvPr>
          <p:cNvSpPr txBox="1"/>
          <p:nvPr/>
        </p:nvSpPr>
        <p:spPr>
          <a:xfrm>
            <a:off x="5362282" y="234708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067D133-9B49-0F49-AA0E-AF705C186071}"/>
              </a:ext>
            </a:extLst>
          </p:cNvPr>
          <p:cNvCxnSpPr>
            <a:cxnSpLocks/>
          </p:cNvCxnSpPr>
          <p:nvPr/>
        </p:nvCxnSpPr>
        <p:spPr>
          <a:xfrm>
            <a:off x="5228543" y="3642462"/>
            <a:ext cx="4487850" cy="1694492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A7430B89-2CBD-224E-9CA9-635F38065E58}"/>
              </a:ext>
            </a:extLst>
          </p:cNvPr>
          <p:cNvSpPr txBox="1"/>
          <p:nvPr/>
        </p:nvSpPr>
        <p:spPr>
          <a:xfrm>
            <a:off x="745009" y="506473"/>
            <a:ext cx="2803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Aligned, opposite directions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5227561-DE5E-C44D-8334-AD7A49FA9D9C}"/>
              </a:ext>
            </a:extLst>
          </p:cNvPr>
          <p:cNvSpPr txBox="1"/>
          <p:nvPr/>
        </p:nvSpPr>
        <p:spPr>
          <a:xfrm>
            <a:off x="4332021" y="4787290"/>
            <a:ext cx="732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HROV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F6E586C3-B91C-D947-9D6E-A9908BF36F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5384" y="4438897"/>
            <a:ext cx="473274" cy="184873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770FFB52-1069-2544-B20D-C176B59E98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4754" y="3623811"/>
            <a:ext cx="573694" cy="18837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3CEF3AC-2B39-3E40-83B0-A1F6FC4CA329}"/>
              </a:ext>
            </a:extLst>
          </p:cNvPr>
          <p:cNvSpPr txBox="1"/>
          <p:nvPr/>
        </p:nvSpPr>
        <p:spPr>
          <a:xfrm>
            <a:off x="678927" y="1880832"/>
            <a:ext cx="4029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USBL coordinates identical AND</a:t>
            </a:r>
          </a:p>
          <a:p>
            <a:r>
              <a:rPr lang="en-US" dirty="0"/>
              <a:t>Y components are 0!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DC6723-A575-344F-847B-9EAD8BA53BCC}"/>
              </a:ext>
            </a:extLst>
          </p:cNvPr>
          <p:cNvSpPr txBox="1"/>
          <p:nvPr/>
        </p:nvSpPr>
        <p:spPr>
          <a:xfrm>
            <a:off x="10399124" y="223747"/>
            <a:ext cx="1280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PROBLEM 3</a:t>
            </a:r>
          </a:p>
        </p:txBody>
      </p:sp>
    </p:spTree>
    <p:extLst>
      <p:ext uri="{BB962C8B-B14F-4D97-AF65-F5344CB8AC3E}">
        <p14:creationId xmlns:p14="http://schemas.microsoft.com/office/powerpoint/2010/main" val="3345635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D21FF10-8D51-8B4C-8CF0-9DCB8F406CF6}"/>
              </a:ext>
            </a:extLst>
          </p:cNvPr>
          <p:cNvSpPr txBox="1"/>
          <p:nvPr/>
        </p:nvSpPr>
        <p:spPr>
          <a:xfrm>
            <a:off x="1371599" y="1366897"/>
            <a:ext cx="1032986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Problem 4</a:t>
            </a:r>
          </a:p>
          <a:p>
            <a:endParaRPr lang="en-US" sz="3200" dirty="0"/>
          </a:p>
          <a:p>
            <a:r>
              <a:rPr lang="en-US" sz="3200" dirty="0"/>
              <a:t>Find a simple strategy to maneuver the HROV in such a way as to align itself with the DS (x axis aligned, but in opposite directions)</a:t>
            </a:r>
          </a:p>
        </p:txBody>
      </p:sp>
    </p:spTree>
    <p:extLst>
      <p:ext uri="{BB962C8B-B14F-4D97-AF65-F5344CB8AC3E}">
        <p14:creationId xmlns:p14="http://schemas.microsoft.com/office/powerpoint/2010/main" val="50327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14EB2C7-9E1D-1B45-9335-8CB014A5101C}"/>
              </a:ext>
            </a:extLst>
          </p:cNvPr>
          <p:cNvSpPr/>
          <p:nvPr/>
        </p:nvSpPr>
        <p:spPr>
          <a:xfrm rot="1291881">
            <a:off x="8000104" y="5563582"/>
            <a:ext cx="1742871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CD4E12-FD1F-7C40-9DB7-B36CE93F3459}"/>
              </a:ext>
            </a:extLst>
          </p:cNvPr>
          <p:cNvSpPr txBox="1"/>
          <p:nvPr/>
        </p:nvSpPr>
        <p:spPr>
          <a:xfrm>
            <a:off x="9644271" y="5275661"/>
            <a:ext cx="1649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Docking Station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17664FD-1267-1843-8B01-5ABCBBCD1F45}"/>
              </a:ext>
            </a:extLst>
          </p:cNvPr>
          <p:cNvCxnSpPr>
            <a:cxnSpLocks/>
          </p:cNvCxnSpPr>
          <p:nvPr/>
        </p:nvCxnSpPr>
        <p:spPr>
          <a:xfrm flipH="1" flipV="1">
            <a:off x="7656581" y="5460327"/>
            <a:ext cx="1182627" cy="46231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C12FDDF-3534-704D-B5CC-B973331D2570}"/>
              </a:ext>
            </a:extLst>
          </p:cNvPr>
          <p:cNvCxnSpPr>
            <a:cxnSpLocks/>
          </p:cNvCxnSpPr>
          <p:nvPr/>
        </p:nvCxnSpPr>
        <p:spPr>
          <a:xfrm flipV="1">
            <a:off x="8839207" y="4779994"/>
            <a:ext cx="369587" cy="114264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B1C10E0-8346-8847-989E-D27AD15BF8D9}"/>
              </a:ext>
            </a:extLst>
          </p:cNvPr>
          <p:cNvGrpSpPr/>
          <p:nvPr/>
        </p:nvGrpSpPr>
        <p:grpSpPr>
          <a:xfrm rot="4260501">
            <a:off x="7615004" y="993180"/>
            <a:ext cx="1586183" cy="1142646"/>
            <a:chOff x="7557817" y="281990"/>
            <a:chExt cx="1586183" cy="1142646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C7E5F8B-2670-3F44-AD2A-C92AF120DC33}"/>
                </a:ext>
              </a:extLst>
            </p:cNvPr>
            <p:cNvCxnSpPr>
              <a:cxnSpLocks/>
            </p:cNvCxnSpPr>
            <p:nvPr/>
          </p:nvCxnSpPr>
          <p:spPr>
            <a:xfrm rot="17339499" flipH="1" flipV="1">
              <a:off x="8183134" y="595821"/>
              <a:ext cx="2" cy="125063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8537D34-07DB-AE4F-848E-78626ACBA7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4413" y="281990"/>
              <a:ext cx="369587" cy="114264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3FCBE82-70AC-3148-B7CB-D6CF483879EC}"/>
              </a:ext>
            </a:extLst>
          </p:cNvPr>
          <p:cNvSpPr txBox="1"/>
          <p:nvPr/>
        </p:nvSpPr>
        <p:spPr>
          <a:xfrm>
            <a:off x="8039056" y="591857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58A9C85-5058-C54D-AEE4-AC1ADC6F3E0D}"/>
              </a:ext>
            </a:extLst>
          </p:cNvPr>
          <p:cNvCxnSpPr>
            <a:cxnSpLocks/>
          </p:cNvCxnSpPr>
          <p:nvPr/>
        </p:nvCxnSpPr>
        <p:spPr>
          <a:xfrm flipH="1" flipV="1">
            <a:off x="8839204" y="4650343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305163B-6BE4-9949-9805-E45483D2508E}"/>
              </a:ext>
            </a:extLst>
          </p:cNvPr>
          <p:cNvSpPr txBox="1"/>
          <p:nvPr/>
        </p:nvSpPr>
        <p:spPr>
          <a:xfrm>
            <a:off x="8671857" y="4297004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A27BD5F-F233-D449-8AF4-BFECCE994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2649" y="5001183"/>
            <a:ext cx="360938" cy="18466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76C2F79-1540-1148-8B91-78EF3DB99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6080" y="4508886"/>
            <a:ext cx="311909" cy="159901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A90F2B4-53EF-F64E-8E10-5624A72A9B84}"/>
              </a:ext>
            </a:extLst>
          </p:cNvPr>
          <p:cNvSpPr txBox="1"/>
          <p:nvPr/>
        </p:nvSpPr>
        <p:spPr>
          <a:xfrm>
            <a:off x="3461507" y="2230300"/>
            <a:ext cx="732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HROV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3FB6296-6151-214A-B1D3-979EA35DC3E0}"/>
              </a:ext>
            </a:extLst>
          </p:cNvPr>
          <p:cNvCxnSpPr>
            <a:cxnSpLocks/>
          </p:cNvCxnSpPr>
          <p:nvPr/>
        </p:nvCxnSpPr>
        <p:spPr>
          <a:xfrm flipH="1" flipV="1">
            <a:off x="5009887" y="1495014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B912B69-E462-874A-9A37-7AA389A2F4CE}"/>
              </a:ext>
            </a:extLst>
          </p:cNvPr>
          <p:cNvSpPr txBox="1"/>
          <p:nvPr/>
        </p:nvSpPr>
        <p:spPr>
          <a:xfrm>
            <a:off x="4843014" y="104689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067D133-9B49-0F49-AA0E-AF705C186071}"/>
              </a:ext>
            </a:extLst>
          </p:cNvPr>
          <p:cNvCxnSpPr>
            <a:cxnSpLocks/>
          </p:cNvCxnSpPr>
          <p:nvPr/>
        </p:nvCxnSpPr>
        <p:spPr>
          <a:xfrm>
            <a:off x="5081392" y="2754432"/>
            <a:ext cx="3757812" cy="3146547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A7430B89-2CBD-224E-9CA9-635F38065E58}"/>
              </a:ext>
            </a:extLst>
          </p:cNvPr>
          <p:cNvSpPr txBox="1"/>
          <p:nvPr/>
        </p:nvSpPr>
        <p:spPr>
          <a:xfrm>
            <a:off x="669813" y="591858"/>
            <a:ext cx="2073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HROV maneuvering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5599A78-875D-374E-A7D0-411E571384FC}"/>
              </a:ext>
            </a:extLst>
          </p:cNvPr>
          <p:cNvSpPr txBox="1"/>
          <p:nvPr/>
        </p:nvSpPr>
        <p:spPr>
          <a:xfrm>
            <a:off x="8920582" y="173462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2A01DF-2F31-0B43-9A0F-98BFA4EF1E57}"/>
              </a:ext>
            </a:extLst>
          </p:cNvPr>
          <p:cNvSpPr txBox="1"/>
          <p:nvPr/>
        </p:nvSpPr>
        <p:spPr>
          <a:xfrm>
            <a:off x="686292" y="5322474"/>
            <a:ext cx="28133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 II</a:t>
            </a:r>
          </a:p>
          <a:p>
            <a:endParaRPr lang="en-US" dirty="0"/>
          </a:p>
          <a:p>
            <a:r>
              <a:rPr lang="en-US" dirty="0"/>
              <a:t>HOLD HEADING and </a:t>
            </a:r>
          </a:p>
          <a:p>
            <a:r>
              <a:rPr lang="en-US" dirty="0"/>
              <a:t>Activate PURE SWAY motion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F843D10-D9D1-F345-B2C2-735334748975}"/>
              </a:ext>
            </a:extLst>
          </p:cNvPr>
          <p:cNvSpPr/>
          <p:nvPr/>
        </p:nvSpPr>
        <p:spPr>
          <a:xfrm rot="18932721">
            <a:off x="4348587" y="2356281"/>
            <a:ext cx="1386691" cy="649544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solidFill>
              <a:schemeClr val="accent1">
                <a:shade val="50000"/>
                <a:alpha val="14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3F2AC1-3F0D-B346-A631-8B1FB40A5B74}"/>
              </a:ext>
            </a:extLst>
          </p:cNvPr>
          <p:cNvGrpSpPr/>
          <p:nvPr/>
        </p:nvGrpSpPr>
        <p:grpSpPr>
          <a:xfrm>
            <a:off x="826029" y="1717571"/>
            <a:ext cx="6603141" cy="2582412"/>
            <a:chOff x="826029" y="1717571"/>
            <a:chExt cx="6603141" cy="258241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D2CC2EA-C1E9-CC4F-882C-3E460C4565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68937" y="2890654"/>
              <a:ext cx="573694" cy="188377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8599597-F01D-1E41-851D-1C1EF922A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49160" y="3408479"/>
              <a:ext cx="473274" cy="184873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C8A54F10-1995-F449-B06E-791A5C91900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08146" y="3722756"/>
              <a:ext cx="1870324" cy="303809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244AF70-ACB1-D345-8946-AB965E61ED3C}"/>
                </a:ext>
              </a:extLst>
            </p:cNvPr>
            <p:cNvSpPr/>
            <p:nvPr/>
          </p:nvSpPr>
          <p:spPr>
            <a:xfrm rot="1368189">
              <a:off x="4316542" y="2419771"/>
              <a:ext cx="1386691" cy="64954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3DBEA639-655A-4449-8FF0-B363CCFA963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25301" y="2744543"/>
              <a:ext cx="484586" cy="94464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AEF0AE04-CF0D-2A49-93B6-DA73ED1F53FF}"/>
                </a:ext>
              </a:extLst>
            </p:cNvPr>
            <p:cNvCxnSpPr>
              <a:cxnSpLocks/>
            </p:cNvCxnSpPr>
            <p:nvPr/>
          </p:nvCxnSpPr>
          <p:spPr>
            <a:xfrm>
              <a:off x="5005479" y="2732908"/>
              <a:ext cx="985031" cy="35762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F295AFED-C50A-094E-AA70-83030A606663}"/>
                </a:ext>
              </a:extLst>
            </p:cNvPr>
            <p:cNvSpPr/>
            <p:nvPr/>
          </p:nvSpPr>
          <p:spPr>
            <a:xfrm>
              <a:off x="826029" y="3464729"/>
              <a:ext cx="2422689" cy="835254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Curved Down Arrow 53">
              <a:extLst>
                <a:ext uri="{FF2B5EF4-FFF2-40B4-BE49-F238E27FC236}">
                  <a16:creationId xmlns:a16="http://schemas.microsoft.com/office/drawing/2014/main" id="{292F2E00-D2D9-A644-877B-8BF7E5B812EF}"/>
                </a:ext>
              </a:extLst>
            </p:cNvPr>
            <p:cNvSpPr/>
            <p:nvPr/>
          </p:nvSpPr>
          <p:spPr>
            <a:xfrm rot="2398061">
              <a:off x="5707856" y="1717571"/>
              <a:ext cx="1721314" cy="889809"/>
            </a:xfrm>
            <a:prstGeom prst="curvedDownArrow">
              <a:avLst>
                <a:gd name="adj1" fmla="val 25000"/>
                <a:gd name="adj2" fmla="val 50000"/>
                <a:gd name="adj3" fmla="val 36493"/>
              </a:avLst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2DF59DF3-6938-A545-842B-4BE0A5031D85}"/>
              </a:ext>
            </a:extLst>
          </p:cNvPr>
          <p:cNvSpPr txBox="1"/>
          <p:nvPr/>
        </p:nvSpPr>
        <p:spPr>
          <a:xfrm>
            <a:off x="758628" y="2450057"/>
            <a:ext cx="27551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 I</a:t>
            </a:r>
          </a:p>
          <a:p>
            <a:endParaRPr lang="en-US" dirty="0"/>
          </a:p>
          <a:p>
            <a:r>
              <a:rPr lang="en-US" dirty="0"/>
              <a:t>HROV rotates in place until 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0972AA9F-7F9D-6346-96F1-5E3DC173CC69}"/>
              </a:ext>
            </a:extLst>
          </p:cNvPr>
          <p:cNvCxnSpPr>
            <a:cxnSpLocks/>
          </p:cNvCxnSpPr>
          <p:nvPr/>
        </p:nvCxnSpPr>
        <p:spPr>
          <a:xfrm flipH="1" flipV="1">
            <a:off x="4178550" y="4184850"/>
            <a:ext cx="4179001" cy="1551902"/>
          </a:xfrm>
          <a:prstGeom prst="straightConnector1">
            <a:avLst/>
          </a:prstGeom>
          <a:ln>
            <a:solidFill>
              <a:srgbClr val="C00000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63">
            <a:extLst>
              <a:ext uri="{FF2B5EF4-FFF2-40B4-BE49-F238E27FC236}">
                <a16:creationId xmlns:a16="http://schemas.microsoft.com/office/drawing/2014/main" id="{3E3265C7-980E-6640-9B36-97B80743B9A2}"/>
              </a:ext>
            </a:extLst>
          </p:cNvPr>
          <p:cNvGrpSpPr/>
          <p:nvPr/>
        </p:nvGrpSpPr>
        <p:grpSpPr>
          <a:xfrm>
            <a:off x="3358152" y="3246237"/>
            <a:ext cx="2645727" cy="1908986"/>
            <a:chOff x="3358152" y="3246237"/>
            <a:chExt cx="2645727" cy="1908986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5E79308B-ED7F-FD4B-8371-54A8F092ED3B}"/>
                </a:ext>
              </a:extLst>
            </p:cNvPr>
            <p:cNvGrpSpPr/>
            <p:nvPr/>
          </p:nvGrpSpPr>
          <p:grpSpPr>
            <a:xfrm>
              <a:off x="3358152" y="3932517"/>
              <a:ext cx="2645727" cy="1222706"/>
              <a:chOff x="3358152" y="3932517"/>
              <a:chExt cx="2645727" cy="1222706"/>
            </a:xfrm>
          </p:grpSpPr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EA878366-7DF3-6049-B1F4-0C46CD23D440}"/>
                  </a:ext>
                </a:extLst>
              </p:cNvPr>
              <p:cNvSpPr/>
              <p:nvPr/>
            </p:nvSpPr>
            <p:spPr>
              <a:xfrm rot="1368189">
                <a:off x="3596512" y="3932517"/>
                <a:ext cx="1386691" cy="649544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60" name="Picture 59">
                <a:extLst>
                  <a:ext uri="{FF2B5EF4-FFF2-40B4-BE49-F238E27FC236}">
                    <a16:creationId xmlns:a16="http://schemas.microsoft.com/office/drawing/2014/main" id="{E8D53D33-F1F9-0140-B174-783055E4CE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30185" y="4397399"/>
                <a:ext cx="573694" cy="188377"/>
              </a:xfrm>
              <a:prstGeom prst="rect">
                <a:avLst/>
              </a:prstGeom>
            </p:spPr>
          </p:pic>
          <p:cxnSp>
            <p:nvCxnSpPr>
              <p:cNvPr id="61" name="Straight Arrow Connector 60">
                <a:extLst>
                  <a:ext uri="{FF2B5EF4-FFF2-40B4-BE49-F238E27FC236}">
                    <a16:creationId xmlns:a16="http://schemas.microsoft.com/office/drawing/2014/main" id="{F3857A93-C08C-824A-8F99-3830D276694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66727" y="4239653"/>
                <a:ext cx="985031" cy="357629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62" name="Picture 61">
                <a:extLst>
                  <a:ext uri="{FF2B5EF4-FFF2-40B4-BE49-F238E27FC236}">
                    <a16:creationId xmlns:a16="http://schemas.microsoft.com/office/drawing/2014/main" id="{ADBD9430-C312-3C49-85AE-819EEC06E2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58152" y="4874519"/>
                <a:ext cx="473274" cy="184873"/>
              </a:xfrm>
              <a:prstGeom prst="rect">
                <a:avLst/>
              </a:prstGeom>
            </p:spPr>
          </p:pic>
          <p:cxnSp>
            <p:nvCxnSpPr>
              <p:cNvPr id="63" name="Straight Arrow Connector 62">
                <a:extLst>
                  <a:ext uri="{FF2B5EF4-FFF2-40B4-BE49-F238E27FC236}">
                    <a16:creationId xmlns:a16="http://schemas.microsoft.com/office/drawing/2014/main" id="{262184D2-94C3-1B4A-8BC4-7FF645CE77C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934293" y="4210583"/>
                <a:ext cx="484586" cy="944640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Left Arrow 20">
              <a:extLst>
                <a:ext uri="{FF2B5EF4-FFF2-40B4-BE49-F238E27FC236}">
                  <a16:creationId xmlns:a16="http://schemas.microsoft.com/office/drawing/2014/main" id="{FBD9BBDC-9FA3-BC45-AD23-10415635F33F}"/>
                </a:ext>
              </a:extLst>
            </p:cNvPr>
            <p:cNvSpPr/>
            <p:nvPr/>
          </p:nvSpPr>
          <p:spPr>
            <a:xfrm rot="17848506">
              <a:off x="4561544" y="3522563"/>
              <a:ext cx="854080" cy="301427"/>
            </a:xfrm>
            <a:prstGeom prst="leftArrow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7C7EA7A0-340F-E845-96BC-D7EAB6C0DB3F}"/>
              </a:ext>
            </a:extLst>
          </p:cNvPr>
          <p:cNvSpPr txBox="1"/>
          <p:nvPr/>
        </p:nvSpPr>
        <p:spPr>
          <a:xfrm>
            <a:off x="10399124" y="223747"/>
            <a:ext cx="1280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PROBLEM 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AC2E26-5724-04A8-D555-8E66F7CA7B03}"/>
              </a:ext>
            </a:extLst>
          </p:cNvPr>
          <p:cNvSpPr txBox="1"/>
          <p:nvPr/>
        </p:nvSpPr>
        <p:spPr>
          <a:xfrm>
            <a:off x="390322" y="2984842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8313B8-E017-9979-B1D5-D81154D7EB6F}"/>
              </a:ext>
            </a:extLst>
          </p:cNvPr>
          <p:cNvSpPr txBox="1"/>
          <p:nvPr/>
        </p:nvSpPr>
        <p:spPr>
          <a:xfrm>
            <a:off x="7520394" y="243081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*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5E7919-406F-A61B-542F-D8FD3CC9D7E3}"/>
              </a:ext>
            </a:extLst>
          </p:cNvPr>
          <p:cNvSpPr txBox="1"/>
          <p:nvPr/>
        </p:nvSpPr>
        <p:spPr>
          <a:xfrm>
            <a:off x="7960266" y="2422962"/>
            <a:ext cx="1288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Notice that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E741820-0714-FF9B-29F2-6F4453B9D0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47081" y="2315528"/>
            <a:ext cx="2451100" cy="5842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DBFE06A-E771-67F1-E0DE-AA84C0C9B82E}"/>
              </a:ext>
            </a:extLst>
          </p:cNvPr>
          <p:cNvSpPr txBox="1"/>
          <p:nvPr/>
        </p:nvSpPr>
        <p:spPr>
          <a:xfrm>
            <a:off x="7798462" y="2891038"/>
            <a:ext cx="3757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where r is the rate of turn of HROV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59C453E-CE4A-774D-C3E4-8375C3D0E3E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50860" y="3755811"/>
            <a:ext cx="2690530" cy="41479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68CE2DD3-730E-7C59-E8E6-A6D6B67AD28B}"/>
              </a:ext>
            </a:extLst>
          </p:cNvPr>
          <p:cNvSpPr txBox="1"/>
          <p:nvPr/>
        </p:nvSpPr>
        <p:spPr>
          <a:xfrm>
            <a:off x="7765365" y="3224186"/>
            <a:ext cx="3757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Control Law to drive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65436F7-92F1-A285-667D-8255649C1090}"/>
              </a:ext>
            </a:extLst>
          </p:cNvPr>
          <p:cNvSpPr/>
          <p:nvPr/>
        </p:nvSpPr>
        <p:spPr>
          <a:xfrm>
            <a:off x="7856888" y="3663778"/>
            <a:ext cx="3112636" cy="64462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DF514474-2990-F931-22A1-399CB635A88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16647" y="3274619"/>
            <a:ext cx="679708" cy="23387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EEDB188F-3704-D7F8-6879-16AD55568779}"/>
              </a:ext>
            </a:extLst>
          </p:cNvPr>
          <p:cNvSpPr txBox="1"/>
          <p:nvPr/>
        </p:nvSpPr>
        <p:spPr>
          <a:xfrm>
            <a:off x="10496355" y="3241059"/>
            <a:ext cx="3757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</a:t>
            </a:r>
            <a:r>
              <a:rPr lang="en-US" i="1" dirty="0"/>
              <a:t>0</a:t>
            </a:r>
            <a:r>
              <a:rPr lang="en-US" dirty="0"/>
              <a:t>: </a:t>
            </a:r>
          </a:p>
        </p:txBody>
      </p:sp>
    </p:spTree>
    <p:extLst>
      <p:ext uri="{BB962C8B-B14F-4D97-AF65-F5344CB8AC3E}">
        <p14:creationId xmlns:p14="http://schemas.microsoft.com/office/powerpoint/2010/main" val="2843706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14EB2C7-9E1D-1B45-9335-8CB014A5101C}"/>
              </a:ext>
            </a:extLst>
          </p:cNvPr>
          <p:cNvSpPr/>
          <p:nvPr/>
        </p:nvSpPr>
        <p:spPr>
          <a:xfrm rot="1291881">
            <a:off x="8820720" y="5290862"/>
            <a:ext cx="1742871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CD4E12-FD1F-7C40-9DB7-B36CE93F3459}"/>
              </a:ext>
            </a:extLst>
          </p:cNvPr>
          <p:cNvSpPr txBox="1"/>
          <p:nvPr/>
        </p:nvSpPr>
        <p:spPr>
          <a:xfrm>
            <a:off x="10464887" y="5002941"/>
            <a:ext cx="1649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Docking Station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17664FD-1267-1843-8B01-5ABCBBCD1F45}"/>
              </a:ext>
            </a:extLst>
          </p:cNvPr>
          <p:cNvCxnSpPr>
            <a:cxnSpLocks/>
          </p:cNvCxnSpPr>
          <p:nvPr/>
        </p:nvCxnSpPr>
        <p:spPr>
          <a:xfrm flipH="1" flipV="1">
            <a:off x="8477197" y="5187607"/>
            <a:ext cx="1182627" cy="46231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C12FDDF-3534-704D-B5CC-B973331D2570}"/>
              </a:ext>
            </a:extLst>
          </p:cNvPr>
          <p:cNvCxnSpPr>
            <a:cxnSpLocks/>
          </p:cNvCxnSpPr>
          <p:nvPr/>
        </p:nvCxnSpPr>
        <p:spPr>
          <a:xfrm flipV="1">
            <a:off x="9659823" y="4507274"/>
            <a:ext cx="369587" cy="114264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C7E5F8B-2670-3F44-AD2A-C92AF120DC33}"/>
              </a:ext>
            </a:extLst>
          </p:cNvPr>
          <p:cNvCxnSpPr>
            <a:cxnSpLocks/>
          </p:cNvCxnSpPr>
          <p:nvPr/>
        </p:nvCxnSpPr>
        <p:spPr>
          <a:xfrm flipH="1" flipV="1">
            <a:off x="10365423" y="1008225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8537D34-07DB-AE4F-848E-78626ACBA791}"/>
              </a:ext>
            </a:extLst>
          </p:cNvPr>
          <p:cNvCxnSpPr>
            <a:cxnSpLocks/>
          </p:cNvCxnSpPr>
          <p:nvPr/>
        </p:nvCxnSpPr>
        <p:spPr>
          <a:xfrm rot="4260501" flipV="1">
            <a:off x="10780991" y="1671677"/>
            <a:ext cx="369587" cy="114264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3FCBE82-70AC-3148-B7CB-D6CF483879EC}"/>
              </a:ext>
            </a:extLst>
          </p:cNvPr>
          <p:cNvSpPr txBox="1"/>
          <p:nvPr/>
        </p:nvSpPr>
        <p:spPr>
          <a:xfrm>
            <a:off x="10398787" y="699836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58A9C85-5058-C54D-AEE4-AC1ADC6F3E0D}"/>
              </a:ext>
            </a:extLst>
          </p:cNvPr>
          <p:cNvCxnSpPr>
            <a:cxnSpLocks/>
          </p:cNvCxnSpPr>
          <p:nvPr/>
        </p:nvCxnSpPr>
        <p:spPr>
          <a:xfrm flipH="1" flipV="1">
            <a:off x="9659820" y="4377623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305163B-6BE4-9949-9805-E45483D2508E}"/>
              </a:ext>
            </a:extLst>
          </p:cNvPr>
          <p:cNvSpPr txBox="1"/>
          <p:nvPr/>
        </p:nvSpPr>
        <p:spPr>
          <a:xfrm>
            <a:off x="9492473" y="4024284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A27BD5F-F233-D449-8AF4-BFECCE994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3265" y="4728463"/>
            <a:ext cx="360938" cy="18466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76C2F79-1540-1148-8B91-78EF3DB99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6696" y="4236166"/>
            <a:ext cx="311909" cy="159901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A90F2B4-53EF-F64E-8E10-5624A72A9B84}"/>
              </a:ext>
            </a:extLst>
          </p:cNvPr>
          <p:cNvSpPr txBox="1"/>
          <p:nvPr/>
        </p:nvSpPr>
        <p:spPr>
          <a:xfrm>
            <a:off x="4632848" y="1447491"/>
            <a:ext cx="732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HROV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067D133-9B49-0F49-AA0E-AF705C186071}"/>
              </a:ext>
            </a:extLst>
          </p:cNvPr>
          <p:cNvCxnSpPr>
            <a:cxnSpLocks/>
          </p:cNvCxnSpPr>
          <p:nvPr/>
        </p:nvCxnSpPr>
        <p:spPr>
          <a:xfrm>
            <a:off x="5902008" y="2481712"/>
            <a:ext cx="3757812" cy="3146547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65599A78-875D-374E-A7D0-411E571384FC}"/>
              </a:ext>
            </a:extLst>
          </p:cNvPr>
          <p:cNvSpPr txBox="1"/>
          <p:nvPr/>
        </p:nvSpPr>
        <p:spPr>
          <a:xfrm>
            <a:off x="11417708" y="1835565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2A01DF-2F31-0B43-9A0F-98BFA4EF1E57}"/>
              </a:ext>
            </a:extLst>
          </p:cNvPr>
          <p:cNvSpPr txBox="1"/>
          <p:nvPr/>
        </p:nvSpPr>
        <p:spPr>
          <a:xfrm>
            <a:off x="295713" y="408439"/>
            <a:ext cx="4128759" cy="67403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 II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HOLD HEADING and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Activate PURE SWAY motion</a:t>
            </a:r>
          </a:p>
          <a:p>
            <a:r>
              <a:rPr lang="en-US" dirty="0"/>
              <a:t>     (i.e., u=0)</a:t>
            </a:r>
          </a:p>
          <a:p>
            <a:endParaRPr lang="en-US" i="1" dirty="0"/>
          </a:p>
          <a:p>
            <a:endParaRPr lang="en-US" i="1" dirty="0"/>
          </a:p>
          <a:p>
            <a:r>
              <a:rPr lang="en-US" dirty="0"/>
              <a:t>How can this be done?</a:t>
            </a:r>
          </a:p>
          <a:p>
            <a:endParaRPr lang="en-US" dirty="0"/>
          </a:p>
          <a:p>
            <a:r>
              <a:rPr lang="en-US" dirty="0"/>
              <a:t>1.  Read off initial heading of HROV</a:t>
            </a:r>
          </a:p>
          <a:p>
            <a:r>
              <a:rPr lang="en-US" dirty="0"/>
              <a:t>2.  Implement a controller for yaw </a:t>
            </a:r>
          </a:p>
          <a:p>
            <a:r>
              <a:rPr lang="en-US" dirty="0"/>
              <a:t>    “keeping” at the initial value.</a:t>
            </a:r>
          </a:p>
          <a:p>
            <a:r>
              <a:rPr lang="en-US" dirty="0"/>
              <a:t>3. Implement a body-axis</a:t>
            </a:r>
          </a:p>
          <a:p>
            <a:r>
              <a:rPr lang="en-US" dirty="0"/>
              <a:t>controller for (</a:t>
            </a:r>
            <a:r>
              <a:rPr lang="en-US" dirty="0" err="1"/>
              <a:t>u,v</a:t>
            </a:r>
            <a:r>
              <a:rPr lang="en-US" dirty="0"/>
              <a:t>) to keep u= 0 and make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where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 is obtained from the y </a:t>
            </a:r>
          </a:p>
          <a:p>
            <a:r>
              <a:rPr lang="en-US" dirty="0"/>
              <a:t>     component of the HROV USBL reading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(u ,v) is obtained from the Doppler log</a:t>
            </a:r>
          </a:p>
          <a:p>
            <a:r>
              <a:rPr lang="en-US" dirty="0"/>
              <a:t>       on board the HROV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2CC2EA-C1E9-CC4F-882C-3E460C4565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4495" y="2509472"/>
            <a:ext cx="573694" cy="1883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599597-F01D-1E41-851D-1C1EF922AC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2512" y="2785052"/>
            <a:ext cx="473274" cy="184873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4244AF70-ACB1-D345-8946-AB965E61ED3C}"/>
              </a:ext>
            </a:extLst>
          </p:cNvPr>
          <p:cNvSpPr/>
          <p:nvPr/>
        </p:nvSpPr>
        <p:spPr>
          <a:xfrm rot="1368189">
            <a:off x="5137158" y="2147051"/>
            <a:ext cx="1386691" cy="64954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DBEA639-655A-4449-8FF0-B363CCFA9636}"/>
              </a:ext>
            </a:extLst>
          </p:cNvPr>
          <p:cNvCxnSpPr>
            <a:cxnSpLocks/>
          </p:cNvCxnSpPr>
          <p:nvPr/>
        </p:nvCxnSpPr>
        <p:spPr>
          <a:xfrm flipH="1">
            <a:off x="5415152" y="2471823"/>
            <a:ext cx="415352" cy="98490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EF0AE04-CF0D-2A49-93B6-DA73ED1F53FF}"/>
              </a:ext>
            </a:extLst>
          </p:cNvPr>
          <p:cNvCxnSpPr>
            <a:cxnSpLocks/>
          </p:cNvCxnSpPr>
          <p:nvPr/>
        </p:nvCxnSpPr>
        <p:spPr>
          <a:xfrm>
            <a:off x="5826095" y="2460188"/>
            <a:ext cx="985031" cy="35762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0972AA9F-7F9D-6346-96F1-5E3DC173CC69}"/>
              </a:ext>
            </a:extLst>
          </p:cNvPr>
          <p:cNvCxnSpPr>
            <a:cxnSpLocks/>
          </p:cNvCxnSpPr>
          <p:nvPr/>
        </p:nvCxnSpPr>
        <p:spPr>
          <a:xfrm flipH="1" flipV="1">
            <a:off x="4999166" y="3912130"/>
            <a:ext cx="4179001" cy="1551902"/>
          </a:xfrm>
          <a:prstGeom prst="straightConnector1">
            <a:avLst/>
          </a:prstGeom>
          <a:ln>
            <a:solidFill>
              <a:srgbClr val="C00000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E79308B-ED7F-FD4B-8371-54A8F092ED3B}"/>
              </a:ext>
            </a:extLst>
          </p:cNvPr>
          <p:cNvGrpSpPr/>
          <p:nvPr/>
        </p:nvGrpSpPr>
        <p:grpSpPr>
          <a:xfrm>
            <a:off x="4296401" y="3659797"/>
            <a:ext cx="2528094" cy="1269412"/>
            <a:chOff x="3475785" y="3932517"/>
            <a:chExt cx="2528094" cy="1269412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EA878366-7DF3-6049-B1F4-0C46CD23D440}"/>
                </a:ext>
              </a:extLst>
            </p:cNvPr>
            <p:cNvSpPr/>
            <p:nvPr/>
          </p:nvSpPr>
          <p:spPr>
            <a:xfrm rot="1368189">
              <a:off x="3596512" y="3932517"/>
              <a:ext cx="1386691" cy="64954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E8D53D33-F1F9-0140-B174-783055E4CE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30185" y="4397399"/>
              <a:ext cx="573694" cy="188377"/>
            </a:xfrm>
            <a:prstGeom prst="rect">
              <a:avLst/>
            </a:prstGeom>
          </p:spPr>
        </p:pic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F3857A93-C08C-824A-8F99-3830D2766943}"/>
                </a:ext>
              </a:extLst>
            </p:cNvPr>
            <p:cNvCxnSpPr>
              <a:cxnSpLocks/>
            </p:cNvCxnSpPr>
            <p:nvPr/>
          </p:nvCxnSpPr>
          <p:spPr>
            <a:xfrm>
              <a:off x="4366727" y="4239653"/>
              <a:ext cx="985031" cy="35762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ADBD9430-C312-3C49-85AE-819EEC06E24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75785" y="4868364"/>
              <a:ext cx="473274" cy="184873"/>
            </a:xfrm>
            <a:prstGeom prst="rect">
              <a:avLst/>
            </a:prstGeom>
          </p:spPr>
        </p:pic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262184D2-94C3-1B4A-8BC4-7FF645CE77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30346" y="4210583"/>
              <a:ext cx="388533" cy="99134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Left Arrow 20">
            <a:extLst>
              <a:ext uri="{FF2B5EF4-FFF2-40B4-BE49-F238E27FC236}">
                <a16:creationId xmlns:a16="http://schemas.microsoft.com/office/drawing/2014/main" id="{FBD9BBDC-9FA3-BC45-AD23-10415635F33F}"/>
              </a:ext>
            </a:extLst>
          </p:cNvPr>
          <p:cNvSpPr/>
          <p:nvPr/>
        </p:nvSpPr>
        <p:spPr>
          <a:xfrm rot="17848506">
            <a:off x="5967372" y="3458949"/>
            <a:ext cx="854080" cy="301427"/>
          </a:xfrm>
          <a:prstGeom prst="left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5700E72-FE39-D042-A0F0-E71A60B788D3}"/>
              </a:ext>
            </a:extLst>
          </p:cNvPr>
          <p:cNvSpPr txBox="1"/>
          <p:nvPr/>
        </p:nvSpPr>
        <p:spPr>
          <a:xfrm>
            <a:off x="10399124" y="223747"/>
            <a:ext cx="1280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PROBLEM 4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81EFDBD9-EC5B-D144-939F-C4E4AE588E24}"/>
              </a:ext>
            </a:extLst>
          </p:cNvPr>
          <p:cNvCxnSpPr>
            <a:cxnSpLocks/>
          </p:cNvCxnSpPr>
          <p:nvPr/>
        </p:nvCxnSpPr>
        <p:spPr>
          <a:xfrm flipH="1" flipV="1">
            <a:off x="4417009" y="1923670"/>
            <a:ext cx="1558792" cy="617634"/>
          </a:xfrm>
          <a:prstGeom prst="straightConnector1">
            <a:avLst/>
          </a:prstGeom>
          <a:ln>
            <a:solidFill>
              <a:srgbClr val="C00000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A5E99FF-40FC-2545-8553-9D480B67F052}"/>
              </a:ext>
            </a:extLst>
          </p:cNvPr>
          <p:cNvCxnSpPr>
            <a:cxnSpLocks/>
          </p:cNvCxnSpPr>
          <p:nvPr/>
        </p:nvCxnSpPr>
        <p:spPr>
          <a:xfrm flipH="1" flipV="1">
            <a:off x="3651386" y="3345427"/>
            <a:ext cx="1558792" cy="617634"/>
          </a:xfrm>
          <a:prstGeom prst="straightConnector1">
            <a:avLst/>
          </a:prstGeom>
          <a:ln>
            <a:solidFill>
              <a:srgbClr val="C00000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C99B65A-3295-0C47-83E6-C38D95257316}"/>
              </a:ext>
            </a:extLst>
          </p:cNvPr>
          <p:cNvCxnSpPr>
            <a:cxnSpLocks/>
          </p:cNvCxnSpPr>
          <p:nvPr/>
        </p:nvCxnSpPr>
        <p:spPr>
          <a:xfrm flipV="1">
            <a:off x="4011693" y="2030884"/>
            <a:ext cx="549670" cy="13753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500D0F43-96E2-EA44-8ECD-5BEE5B1CFC71}"/>
              </a:ext>
            </a:extLst>
          </p:cNvPr>
          <p:cNvSpPr txBox="1"/>
          <p:nvPr/>
        </p:nvSpPr>
        <p:spPr>
          <a:xfrm>
            <a:off x="4170136" y="325076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133DD3F-934E-374C-8293-096F0AA6E1AD}"/>
              </a:ext>
            </a:extLst>
          </p:cNvPr>
          <p:cNvSpPr txBox="1"/>
          <p:nvPr/>
        </p:nvSpPr>
        <p:spPr>
          <a:xfrm>
            <a:off x="4103931" y="190371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</a:p>
        </p:txBody>
      </p:sp>
      <p:sp>
        <p:nvSpPr>
          <p:cNvPr id="47" name="Right Arrow 46">
            <a:extLst>
              <a:ext uri="{FF2B5EF4-FFF2-40B4-BE49-F238E27FC236}">
                <a16:creationId xmlns:a16="http://schemas.microsoft.com/office/drawing/2014/main" id="{27C049AF-EF21-1646-9F5C-D3585ACE05A7}"/>
              </a:ext>
            </a:extLst>
          </p:cNvPr>
          <p:cNvSpPr/>
          <p:nvPr/>
        </p:nvSpPr>
        <p:spPr>
          <a:xfrm>
            <a:off x="4517461" y="5489765"/>
            <a:ext cx="684917" cy="29745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F43E3F8B-8B21-D84C-808C-A8DCEC76B3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96144" y="5913868"/>
            <a:ext cx="1110243" cy="308865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2AB750B0-FAB8-7044-AB7D-A1E7D8C92B1B}"/>
              </a:ext>
            </a:extLst>
          </p:cNvPr>
          <p:cNvSpPr txBox="1"/>
          <p:nvPr/>
        </p:nvSpPr>
        <p:spPr>
          <a:xfrm>
            <a:off x="6841864" y="5187606"/>
            <a:ext cx="174828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C000"/>
                </a:solidFill>
              </a:rPr>
              <a:t>HROV and DS </a:t>
            </a:r>
          </a:p>
          <a:p>
            <a:r>
              <a:rPr lang="en-US" sz="2000" b="1" dirty="0">
                <a:solidFill>
                  <a:srgbClr val="FFC000"/>
                </a:solidFill>
              </a:rPr>
              <a:t>aligned in opposite</a:t>
            </a:r>
          </a:p>
          <a:p>
            <a:r>
              <a:rPr lang="en-US" sz="2000" b="1" dirty="0">
                <a:solidFill>
                  <a:srgbClr val="FFC000"/>
                </a:solidFill>
              </a:rPr>
              <a:t>directions</a:t>
            </a:r>
          </a:p>
          <a:p>
            <a:endParaRPr lang="en-US" sz="2000" b="1" dirty="0">
              <a:solidFill>
                <a:srgbClr val="FFC000"/>
              </a:solidFill>
            </a:endParaRP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636068EB-4849-8A4D-97CD-0A76DC9AF5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95367" y="5262182"/>
            <a:ext cx="1344865" cy="299868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316558C3-3EDD-7340-81DA-5F14E668ECD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8266" y="4448132"/>
            <a:ext cx="2095567" cy="295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017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D21FF10-8D51-8B4C-8CF0-9DCB8F406CF6}"/>
              </a:ext>
            </a:extLst>
          </p:cNvPr>
          <p:cNvSpPr txBox="1"/>
          <p:nvPr/>
        </p:nvSpPr>
        <p:spPr>
          <a:xfrm>
            <a:off x="1371599" y="1366897"/>
            <a:ext cx="1032986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Problem 5</a:t>
            </a:r>
          </a:p>
          <a:p>
            <a:endParaRPr lang="en-US" sz="3200" dirty="0"/>
          </a:p>
          <a:p>
            <a:r>
              <a:rPr lang="en-US" sz="3200" dirty="0"/>
              <a:t>Once problem 4 has been solved, move the HROV forward to DOCK onto DS </a:t>
            </a:r>
          </a:p>
        </p:txBody>
      </p:sp>
    </p:spTree>
    <p:extLst>
      <p:ext uri="{BB962C8B-B14F-4D97-AF65-F5344CB8AC3E}">
        <p14:creationId xmlns:p14="http://schemas.microsoft.com/office/powerpoint/2010/main" val="425549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14EB2C7-9E1D-1B45-9335-8CB014A5101C}"/>
              </a:ext>
            </a:extLst>
          </p:cNvPr>
          <p:cNvSpPr/>
          <p:nvPr/>
        </p:nvSpPr>
        <p:spPr>
          <a:xfrm rot="1291881">
            <a:off x="8820720" y="5290862"/>
            <a:ext cx="1742871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CD4E12-FD1F-7C40-9DB7-B36CE93F3459}"/>
              </a:ext>
            </a:extLst>
          </p:cNvPr>
          <p:cNvSpPr txBox="1"/>
          <p:nvPr/>
        </p:nvSpPr>
        <p:spPr>
          <a:xfrm>
            <a:off x="10464887" y="5002941"/>
            <a:ext cx="1649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Docking Station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17664FD-1267-1843-8B01-5ABCBBCD1F45}"/>
              </a:ext>
            </a:extLst>
          </p:cNvPr>
          <p:cNvCxnSpPr>
            <a:cxnSpLocks/>
          </p:cNvCxnSpPr>
          <p:nvPr/>
        </p:nvCxnSpPr>
        <p:spPr>
          <a:xfrm flipH="1" flipV="1">
            <a:off x="8477197" y="5187607"/>
            <a:ext cx="1182627" cy="46231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C12FDDF-3534-704D-B5CC-B973331D2570}"/>
              </a:ext>
            </a:extLst>
          </p:cNvPr>
          <p:cNvCxnSpPr>
            <a:cxnSpLocks/>
          </p:cNvCxnSpPr>
          <p:nvPr/>
        </p:nvCxnSpPr>
        <p:spPr>
          <a:xfrm flipV="1">
            <a:off x="9659823" y="4507274"/>
            <a:ext cx="369587" cy="114264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C7E5F8B-2670-3F44-AD2A-C92AF120DC33}"/>
              </a:ext>
            </a:extLst>
          </p:cNvPr>
          <p:cNvCxnSpPr>
            <a:cxnSpLocks/>
          </p:cNvCxnSpPr>
          <p:nvPr/>
        </p:nvCxnSpPr>
        <p:spPr>
          <a:xfrm flipH="1" flipV="1">
            <a:off x="10365423" y="1008225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8537D34-07DB-AE4F-848E-78626ACBA791}"/>
              </a:ext>
            </a:extLst>
          </p:cNvPr>
          <p:cNvCxnSpPr>
            <a:cxnSpLocks/>
          </p:cNvCxnSpPr>
          <p:nvPr/>
        </p:nvCxnSpPr>
        <p:spPr>
          <a:xfrm rot="4260501" flipV="1">
            <a:off x="10780991" y="1671677"/>
            <a:ext cx="369587" cy="114264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3FCBE82-70AC-3148-B7CB-D6CF483879EC}"/>
              </a:ext>
            </a:extLst>
          </p:cNvPr>
          <p:cNvSpPr txBox="1"/>
          <p:nvPr/>
        </p:nvSpPr>
        <p:spPr>
          <a:xfrm>
            <a:off x="10398787" y="699836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58A9C85-5058-C54D-AEE4-AC1ADC6F3E0D}"/>
              </a:ext>
            </a:extLst>
          </p:cNvPr>
          <p:cNvCxnSpPr>
            <a:cxnSpLocks/>
          </p:cNvCxnSpPr>
          <p:nvPr/>
        </p:nvCxnSpPr>
        <p:spPr>
          <a:xfrm flipH="1" flipV="1">
            <a:off x="9659820" y="4377623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305163B-6BE4-9949-9805-E45483D2508E}"/>
              </a:ext>
            </a:extLst>
          </p:cNvPr>
          <p:cNvSpPr txBox="1"/>
          <p:nvPr/>
        </p:nvSpPr>
        <p:spPr>
          <a:xfrm>
            <a:off x="9492473" y="4024284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A27BD5F-F233-D449-8AF4-BFECCE994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3265" y="4728463"/>
            <a:ext cx="360938" cy="18466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76C2F79-1540-1148-8B91-78EF3DB99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6696" y="4236166"/>
            <a:ext cx="311909" cy="15990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65599A78-875D-374E-A7D0-411E571384FC}"/>
              </a:ext>
            </a:extLst>
          </p:cNvPr>
          <p:cNvSpPr txBox="1"/>
          <p:nvPr/>
        </p:nvSpPr>
        <p:spPr>
          <a:xfrm>
            <a:off x="11417708" y="1835565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2A01DF-2F31-0B43-9A0F-98BFA4EF1E57}"/>
              </a:ext>
            </a:extLst>
          </p:cNvPr>
          <p:cNvSpPr txBox="1"/>
          <p:nvPr/>
        </p:nvSpPr>
        <p:spPr>
          <a:xfrm>
            <a:off x="295713" y="408439"/>
            <a:ext cx="4375172" cy="64633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 III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HOLD HEADING and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Activate PURE SURGE  motion</a:t>
            </a:r>
          </a:p>
          <a:p>
            <a:r>
              <a:rPr lang="en-US" dirty="0"/>
              <a:t>     (i.e., v=0)</a:t>
            </a:r>
          </a:p>
          <a:p>
            <a:endParaRPr lang="en-US" i="1" dirty="0"/>
          </a:p>
          <a:p>
            <a:endParaRPr lang="en-US" i="1" dirty="0"/>
          </a:p>
          <a:p>
            <a:r>
              <a:rPr lang="en-US" dirty="0"/>
              <a:t>(while activating sway control as in Step II of </a:t>
            </a:r>
          </a:p>
          <a:p>
            <a:r>
              <a:rPr lang="en-US" dirty="0"/>
              <a:t>Problem 4 to </a:t>
            </a:r>
            <a:r>
              <a:rPr lang="en-US" dirty="0" err="1"/>
              <a:t>compensante</a:t>
            </a:r>
            <a:endParaRPr lang="en-US" dirty="0"/>
          </a:p>
          <a:p>
            <a:r>
              <a:rPr lang="en-US" dirty="0"/>
              <a:t>for small deviations from alignment)</a:t>
            </a:r>
          </a:p>
          <a:p>
            <a:endParaRPr lang="en-US" dirty="0"/>
          </a:p>
          <a:p>
            <a:r>
              <a:rPr lang="en-US" dirty="0"/>
              <a:t>Implement a body-axis</a:t>
            </a:r>
          </a:p>
          <a:p>
            <a:r>
              <a:rPr lang="en-US" dirty="0"/>
              <a:t>controller for (</a:t>
            </a:r>
            <a:r>
              <a:rPr lang="en-US" dirty="0" err="1"/>
              <a:t>u,v</a:t>
            </a:r>
            <a:r>
              <a:rPr lang="en-US" dirty="0"/>
              <a:t>) to keep v= 0 and make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where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 is obtained from the x</a:t>
            </a:r>
          </a:p>
          <a:p>
            <a:r>
              <a:rPr lang="en-US" dirty="0"/>
              <a:t>     component of the HROV USBL reading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(u ,v) is obtained from the Doppler log</a:t>
            </a:r>
          </a:p>
          <a:p>
            <a:r>
              <a:rPr lang="en-US" dirty="0"/>
              <a:t>       on board the HROV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0972AA9F-7F9D-6346-96F1-5E3DC173CC69}"/>
              </a:ext>
            </a:extLst>
          </p:cNvPr>
          <p:cNvCxnSpPr>
            <a:cxnSpLocks/>
          </p:cNvCxnSpPr>
          <p:nvPr/>
        </p:nvCxnSpPr>
        <p:spPr>
          <a:xfrm flipH="1" flipV="1">
            <a:off x="4999166" y="3912130"/>
            <a:ext cx="4179001" cy="1551902"/>
          </a:xfrm>
          <a:prstGeom prst="straightConnector1">
            <a:avLst/>
          </a:prstGeom>
          <a:ln>
            <a:solidFill>
              <a:srgbClr val="C00000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E79308B-ED7F-FD4B-8371-54A8F092ED3B}"/>
              </a:ext>
            </a:extLst>
          </p:cNvPr>
          <p:cNvGrpSpPr/>
          <p:nvPr/>
        </p:nvGrpSpPr>
        <p:grpSpPr>
          <a:xfrm>
            <a:off x="4296401" y="3659797"/>
            <a:ext cx="2528094" cy="1269412"/>
            <a:chOff x="3475785" y="3932517"/>
            <a:chExt cx="2528094" cy="1269412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EA878366-7DF3-6049-B1F4-0C46CD23D440}"/>
                </a:ext>
              </a:extLst>
            </p:cNvPr>
            <p:cNvSpPr/>
            <p:nvPr/>
          </p:nvSpPr>
          <p:spPr>
            <a:xfrm rot="1368189">
              <a:off x="3596512" y="3932517"/>
              <a:ext cx="1386691" cy="64954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E8D53D33-F1F9-0140-B174-783055E4CE0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30185" y="4397399"/>
              <a:ext cx="573694" cy="188377"/>
            </a:xfrm>
            <a:prstGeom prst="rect">
              <a:avLst/>
            </a:prstGeom>
          </p:spPr>
        </p:pic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F3857A93-C08C-824A-8F99-3830D2766943}"/>
                </a:ext>
              </a:extLst>
            </p:cNvPr>
            <p:cNvCxnSpPr>
              <a:cxnSpLocks/>
            </p:cNvCxnSpPr>
            <p:nvPr/>
          </p:nvCxnSpPr>
          <p:spPr>
            <a:xfrm>
              <a:off x="4366727" y="4239653"/>
              <a:ext cx="985031" cy="357629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ADBD9430-C312-3C49-85AE-819EEC06E24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75785" y="4868364"/>
              <a:ext cx="473274" cy="184873"/>
            </a:xfrm>
            <a:prstGeom prst="rect">
              <a:avLst/>
            </a:prstGeom>
          </p:spPr>
        </p:pic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262184D2-94C3-1B4A-8BC4-7FF645CE77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30346" y="4210583"/>
              <a:ext cx="388533" cy="99134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45700E72-FE39-D042-A0F0-E71A60B788D3}"/>
              </a:ext>
            </a:extLst>
          </p:cNvPr>
          <p:cNvSpPr txBox="1"/>
          <p:nvPr/>
        </p:nvSpPr>
        <p:spPr>
          <a:xfrm>
            <a:off x="10399124" y="223747"/>
            <a:ext cx="1280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PROBLEM 5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FC382EA6-1FA9-3445-98A5-FE77950628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06269" y="1104623"/>
            <a:ext cx="1788678" cy="289345"/>
          </a:xfrm>
          <a:prstGeom prst="rect">
            <a:avLst/>
          </a:prstGeom>
        </p:spPr>
      </p:pic>
      <p:sp>
        <p:nvSpPr>
          <p:cNvPr id="47" name="Right Arrow 46">
            <a:extLst>
              <a:ext uri="{FF2B5EF4-FFF2-40B4-BE49-F238E27FC236}">
                <a16:creationId xmlns:a16="http://schemas.microsoft.com/office/drawing/2014/main" id="{27C049AF-EF21-1646-9F5C-D3585ACE05A7}"/>
              </a:ext>
            </a:extLst>
          </p:cNvPr>
          <p:cNvSpPr/>
          <p:nvPr/>
        </p:nvSpPr>
        <p:spPr>
          <a:xfrm>
            <a:off x="4517461" y="5489765"/>
            <a:ext cx="684917" cy="29745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AB750B0-FAB8-7044-AB7D-A1E7D8C92B1B}"/>
              </a:ext>
            </a:extLst>
          </p:cNvPr>
          <p:cNvSpPr txBox="1"/>
          <p:nvPr/>
        </p:nvSpPr>
        <p:spPr>
          <a:xfrm>
            <a:off x="7208538" y="5548907"/>
            <a:ext cx="17482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C000"/>
                </a:solidFill>
              </a:rPr>
              <a:t>Voilá</a:t>
            </a:r>
            <a:r>
              <a:rPr lang="en-US" sz="2000" b="1" dirty="0">
                <a:solidFill>
                  <a:srgbClr val="FFC000"/>
                </a:solidFill>
              </a:rPr>
              <a:t>!</a:t>
            </a:r>
          </a:p>
          <a:p>
            <a:endParaRPr lang="en-US" sz="2000" b="1" dirty="0">
              <a:solidFill>
                <a:srgbClr val="FFC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3733B1-4B0D-2C4B-B629-666278F871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5279" y="4196288"/>
            <a:ext cx="2233445" cy="310986"/>
          </a:xfrm>
          <a:prstGeom prst="rect">
            <a:avLst/>
          </a:prstGeom>
        </p:spPr>
      </p:pic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F90B787-9273-AD46-ABC0-5E62787C4259}"/>
              </a:ext>
            </a:extLst>
          </p:cNvPr>
          <p:cNvCxnSpPr>
            <a:cxnSpLocks/>
          </p:cNvCxnSpPr>
          <p:nvPr/>
        </p:nvCxnSpPr>
        <p:spPr>
          <a:xfrm flipV="1">
            <a:off x="5252594" y="2157738"/>
            <a:ext cx="693286" cy="1823020"/>
          </a:xfrm>
          <a:prstGeom prst="straightConnector1">
            <a:avLst/>
          </a:prstGeom>
          <a:ln>
            <a:solidFill>
              <a:srgbClr val="C00000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1A05060-0DB5-2C43-86DF-62FA613A4794}"/>
              </a:ext>
            </a:extLst>
          </p:cNvPr>
          <p:cNvCxnSpPr>
            <a:cxnSpLocks/>
          </p:cNvCxnSpPr>
          <p:nvPr/>
        </p:nvCxnSpPr>
        <p:spPr>
          <a:xfrm flipV="1">
            <a:off x="9683388" y="3703896"/>
            <a:ext cx="596004" cy="1916693"/>
          </a:xfrm>
          <a:prstGeom prst="straightConnector1">
            <a:avLst/>
          </a:prstGeom>
          <a:ln>
            <a:solidFill>
              <a:srgbClr val="C00000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94C00AB-20A2-4B45-8454-4F84FC59EF99}"/>
              </a:ext>
            </a:extLst>
          </p:cNvPr>
          <p:cNvCxnSpPr>
            <a:cxnSpLocks/>
          </p:cNvCxnSpPr>
          <p:nvPr/>
        </p:nvCxnSpPr>
        <p:spPr>
          <a:xfrm flipH="1" flipV="1">
            <a:off x="5901643" y="2360975"/>
            <a:ext cx="4315342" cy="1563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0DD3D6E-610A-B64B-A7B6-3B2D74BA0CFA}"/>
              </a:ext>
            </a:extLst>
          </p:cNvPr>
          <p:cNvSpPr txBox="1"/>
          <p:nvPr/>
        </p:nvSpPr>
        <p:spPr>
          <a:xfrm>
            <a:off x="10089706" y="34597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75189EB-F5CE-4044-8932-B201DE8CF900}"/>
              </a:ext>
            </a:extLst>
          </p:cNvPr>
          <p:cNvSpPr txBox="1"/>
          <p:nvPr/>
        </p:nvSpPr>
        <p:spPr>
          <a:xfrm>
            <a:off x="7535277" y="247650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40BD8551-7CB1-8148-A248-B7BE24E3C1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61599" y="5336457"/>
            <a:ext cx="1527122" cy="428849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E033483B-8CC1-6446-9748-879F7CEE9B1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57800" y="3194050"/>
            <a:ext cx="1676400" cy="4699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6C01D64D-0C91-3041-87F9-2F7FE0DBB24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34174" y="5959699"/>
            <a:ext cx="1396910" cy="391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281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67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D21FF10-8D51-8B4C-8CF0-9DCB8F406CF6}"/>
              </a:ext>
            </a:extLst>
          </p:cNvPr>
          <p:cNvSpPr txBox="1"/>
          <p:nvPr/>
        </p:nvSpPr>
        <p:spPr>
          <a:xfrm>
            <a:off x="1371599" y="1366897"/>
            <a:ext cx="1032986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Problem 6</a:t>
            </a:r>
          </a:p>
          <a:p>
            <a:endParaRPr lang="en-US" sz="3200" dirty="0"/>
          </a:p>
          <a:p>
            <a:r>
              <a:rPr lang="en-US" sz="3200" dirty="0"/>
              <a:t>Can we do the above in the presence of a constant unknown current?</a:t>
            </a:r>
          </a:p>
        </p:txBody>
      </p:sp>
    </p:spTree>
    <p:extLst>
      <p:ext uri="{BB962C8B-B14F-4D97-AF65-F5344CB8AC3E}">
        <p14:creationId xmlns:p14="http://schemas.microsoft.com/office/powerpoint/2010/main" val="1556782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1B1C10E0-8346-8847-989E-D27AD15BF8D9}"/>
              </a:ext>
            </a:extLst>
          </p:cNvPr>
          <p:cNvGrpSpPr/>
          <p:nvPr/>
        </p:nvGrpSpPr>
        <p:grpSpPr>
          <a:xfrm rot="4260501">
            <a:off x="8941238" y="1098833"/>
            <a:ext cx="1586183" cy="1142646"/>
            <a:chOff x="7557817" y="281990"/>
            <a:chExt cx="1586183" cy="1142646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C7E5F8B-2670-3F44-AD2A-C92AF120DC33}"/>
                </a:ext>
              </a:extLst>
            </p:cNvPr>
            <p:cNvCxnSpPr>
              <a:cxnSpLocks/>
            </p:cNvCxnSpPr>
            <p:nvPr/>
          </p:nvCxnSpPr>
          <p:spPr>
            <a:xfrm rot="17339499" flipH="1" flipV="1">
              <a:off x="8183134" y="595821"/>
              <a:ext cx="2" cy="125063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8537D34-07DB-AE4F-848E-78626ACBA7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4413" y="281990"/>
              <a:ext cx="369587" cy="114264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3FCBE82-70AC-3148-B7CB-D6CF483879EC}"/>
              </a:ext>
            </a:extLst>
          </p:cNvPr>
          <p:cNvSpPr txBox="1"/>
          <p:nvPr/>
        </p:nvSpPr>
        <p:spPr>
          <a:xfrm>
            <a:off x="9160636" y="640187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886FFE-3CB6-6248-9437-4C95D570098E}"/>
              </a:ext>
            </a:extLst>
          </p:cNvPr>
          <p:cNvSpPr txBox="1"/>
          <p:nvPr/>
        </p:nvSpPr>
        <p:spPr>
          <a:xfrm>
            <a:off x="10532650" y="2104983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A90F2B4-53EF-F64E-8E10-5624A72A9B84}"/>
              </a:ext>
            </a:extLst>
          </p:cNvPr>
          <p:cNvSpPr txBox="1"/>
          <p:nvPr/>
        </p:nvSpPr>
        <p:spPr>
          <a:xfrm>
            <a:off x="1813231" y="3142954"/>
            <a:ext cx="732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HROV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597C31-AB1C-4961-70B9-98165D9B14DD}"/>
              </a:ext>
            </a:extLst>
          </p:cNvPr>
          <p:cNvGrpSpPr/>
          <p:nvPr/>
        </p:nvGrpSpPr>
        <p:grpSpPr>
          <a:xfrm>
            <a:off x="2708875" y="1262615"/>
            <a:ext cx="1619861" cy="2324047"/>
            <a:chOff x="2708875" y="1262615"/>
            <a:chExt cx="1619861" cy="2324047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244AF70-ACB1-D345-8946-AB965E61ED3C}"/>
                </a:ext>
              </a:extLst>
            </p:cNvPr>
            <p:cNvSpPr/>
            <p:nvPr/>
          </p:nvSpPr>
          <p:spPr>
            <a:xfrm rot="18805209">
              <a:off x="2340301" y="2172243"/>
              <a:ext cx="1386691" cy="64954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3DBEA639-655A-4449-8FF0-B363CCFA96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92144" y="1638224"/>
              <a:ext cx="895600" cy="873921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AEF0AE04-CF0D-2A49-93B6-DA73ED1F53FF}"/>
                </a:ext>
              </a:extLst>
            </p:cNvPr>
            <p:cNvCxnSpPr>
              <a:cxnSpLocks/>
            </p:cNvCxnSpPr>
            <p:nvPr/>
          </p:nvCxnSpPr>
          <p:spPr>
            <a:xfrm>
              <a:off x="3009819" y="2527927"/>
              <a:ext cx="732636" cy="759974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E3FB6296-6151-214A-B1D3-979EA35DC3E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992144" y="1262615"/>
              <a:ext cx="2" cy="1250636"/>
            </a:xfrm>
            <a:prstGeom prst="straightConnector1">
              <a:avLst/>
            </a:prstGeom>
            <a:ln>
              <a:solidFill>
                <a:srgbClr val="C000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6D979303-2A72-8146-A326-0C8048BF33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55042" y="1349490"/>
              <a:ext cx="573694" cy="188377"/>
            </a:xfrm>
            <a:prstGeom prst="rect">
              <a:avLst/>
            </a:prstGeom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5A82C5C9-3076-F343-BE2B-4FE271BE4C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74241" y="3401789"/>
              <a:ext cx="473274" cy="184873"/>
            </a:xfrm>
            <a:prstGeom prst="rect">
              <a:avLst/>
            </a:prstGeom>
          </p:spPr>
        </p:pic>
      </p:grpSp>
      <p:sp>
        <p:nvSpPr>
          <p:cNvPr id="2" name="Down Arrow 1">
            <a:extLst>
              <a:ext uri="{FF2B5EF4-FFF2-40B4-BE49-F238E27FC236}">
                <a16:creationId xmlns:a16="http://schemas.microsoft.com/office/drawing/2014/main" id="{D6D2A50A-67A5-1647-026D-C978FBCE9053}"/>
              </a:ext>
            </a:extLst>
          </p:cNvPr>
          <p:cNvSpPr/>
          <p:nvPr/>
        </p:nvSpPr>
        <p:spPr>
          <a:xfrm rot="17896301">
            <a:off x="1213331" y="1487220"/>
            <a:ext cx="317334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406290-1C29-2793-1EDE-4B3A85A9052D}"/>
              </a:ext>
            </a:extLst>
          </p:cNvPr>
          <p:cNvSpPr txBox="1"/>
          <p:nvPr/>
        </p:nvSpPr>
        <p:spPr>
          <a:xfrm>
            <a:off x="272585" y="47085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6.1 Stop The HROV in the presence of a current, with a desired heading          (no requirement </a:t>
            </a:r>
            <a:r>
              <a:rPr lang="en-US" dirty="0"/>
              <a:t>about the stopping point)</a:t>
            </a:r>
            <a:endParaRPr lang="en-US" sz="180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70BB4A1-97A6-53EC-52CA-D87D477A1B6A}"/>
              </a:ext>
            </a:extLst>
          </p:cNvPr>
          <p:cNvGrpSpPr/>
          <p:nvPr/>
        </p:nvGrpSpPr>
        <p:grpSpPr>
          <a:xfrm rot="2787558">
            <a:off x="5019395" y="2463062"/>
            <a:ext cx="1178869" cy="1649677"/>
            <a:chOff x="2708875" y="1638224"/>
            <a:chExt cx="1178869" cy="1649677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0667A7C-0019-4AE4-F37C-EE87BE0E5522}"/>
                </a:ext>
              </a:extLst>
            </p:cNvPr>
            <p:cNvSpPr/>
            <p:nvPr/>
          </p:nvSpPr>
          <p:spPr>
            <a:xfrm rot="18805209">
              <a:off x="2340301" y="2172243"/>
              <a:ext cx="1386691" cy="64954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21D7D7A2-1892-9259-00C3-F28CA253F0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92144" y="1638224"/>
              <a:ext cx="895600" cy="873921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C7781473-2270-21E8-B3EC-F943494AF63A}"/>
                </a:ext>
              </a:extLst>
            </p:cNvPr>
            <p:cNvCxnSpPr>
              <a:cxnSpLocks/>
            </p:cNvCxnSpPr>
            <p:nvPr/>
          </p:nvCxnSpPr>
          <p:spPr>
            <a:xfrm>
              <a:off x="3009819" y="2527927"/>
              <a:ext cx="732636" cy="759974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7171510-9D08-B170-9CB9-A1618033284A}"/>
              </a:ext>
            </a:extLst>
          </p:cNvPr>
          <p:cNvCxnSpPr>
            <a:cxnSpLocks/>
          </p:cNvCxnSpPr>
          <p:nvPr/>
        </p:nvCxnSpPr>
        <p:spPr>
          <a:xfrm flipH="1" flipV="1">
            <a:off x="5361816" y="1860591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197C7155-814A-6EC7-6BC4-A6A48FCF7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1622" y="2828831"/>
            <a:ext cx="573694" cy="188377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3AB3C9DD-2E8F-667C-D667-1DD8C7E61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8700" y="3683486"/>
            <a:ext cx="473274" cy="184873"/>
          </a:xfrm>
          <a:prstGeom prst="rect">
            <a:avLst/>
          </a:prstGeom>
        </p:spPr>
      </p:pic>
      <p:sp>
        <p:nvSpPr>
          <p:cNvPr id="46" name="Curved Down Arrow 45">
            <a:extLst>
              <a:ext uri="{FF2B5EF4-FFF2-40B4-BE49-F238E27FC236}">
                <a16:creationId xmlns:a16="http://schemas.microsoft.com/office/drawing/2014/main" id="{CD74B734-92A2-728E-5C96-EEFA442B5235}"/>
              </a:ext>
            </a:extLst>
          </p:cNvPr>
          <p:cNvSpPr/>
          <p:nvPr/>
        </p:nvSpPr>
        <p:spPr>
          <a:xfrm rot="2398061">
            <a:off x="5613435" y="1596575"/>
            <a:ext cx="1721314" cy="889809"/>
          </a:xfrm>
          <a:prstGeom prst="curvedDownArrow">
            <a:avLst>
              <a:gd name="adj1" fmla="val 25000"/>
              <a:gd name="adj2" fmla="val 50000"/>
              <a:gd name="adj3" fmla="val 36493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459C2A1B-BFCC-980D-5AAB-396181AC40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7335" y="1304723"/>
            <a:ext cx="1200085" cy="310226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D272D658-4ABB-A1F6-EF94-1C12D9B0FA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6369" y="824853"/>
            <a:ext cx="351257" cy="246627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0CFB7AD2-E7B4-9EB1-C2EB-19A1C9427262}"/>
              </a:ext>
            </a:extLst>
          </p:cNvPr>
          <p:cNvGrpSpPr/>
          <p:nvPr/>
        </p:nvGrpSpPr>
        <p:grpSpPr>
          <a:xfrm rot="2787558">
            <a:off x="7888409" y="3443737"/>
            <a:ext cx="1178869" cy="1649677"/>
            <a:chOff x="2708875" y="1638224"/>
            <a:chExt cx="1178869" cy="1649677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D0CA84F1-AC5D-B7C7-7941-FB2A4862DC12}"/>
                </a:ext>
              </a:extLst>
            </p:cNvPr>
            <p:cNvSpPr/>
            <p:nvPr/>
          </p:nvSpPr>
          <p:spPr>
            <a:xfrm rot="18805209">
              <a:off x="2340301" y="2172243"/>
              <a:ext cx="1386691" cy="64954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5EC6E036-6B5A-13DE-8C03-3965ABB086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92144" y="1638224"/>
              <a:ext cx="895600" cy="873921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9033F62A-1124-C553-A7C9-FE5BFF050BDD}"/>
                </a:ext>
              </a:extLst>
            </p:cNvPr>
            <p:cNvCxnSpPr>
              <a:cxnSpLocks/>
            </p:cNvCxnSpPr>
            <p:nvPr/>
          </p:nvCxnSpPr>
          <p:spPr>
            <a:xfrm>
              <a:off x="3009819" y="2527927"/>
              <a:ext cx="732636" cy="759974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8DAF6C2-7A6C-8260-F80D-FBA499BE6CBE}"/>
              </a:ext>
            </a:extLst>
          </p:cNvPr>
          <p:cNvCxnSpPr>
            <a:cxnSpLocks/>
          </p:cNvCxnSpPr>
          <p:nvPr/>
        </p:nvCxnSpPr>
        <p:spPr>
          <a:xfrm flipH="1" flipV="1">
            <a:off x="8230830" y="2841266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Picture 55">
            <a:extLst>
              <a:ext uri="{FF2B5EF4-FFF2-40B4-BE49-F238E27FC236}">
                <a16:creationId xmlns:a16="http://schemas.microsoft.com/office/drawing/2014/main" id="{98A2F01D-EBB9-22CB-25C4-B8A5ECF57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0636" y="3809506"/>
            <a:ext cx="573694" cy="188377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444220E3-5D02-1F86-A589-72C5E1D7E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7714" y="4664161"/>
            <a:ext cx="473274" cy="184873"/>
          </a:xfrm>
          <a:prstGeom prst="rect">
            <a:avLst/>
          </a:prstGeom>
        </p:spPr>
      </p:pic>
      <p:sp>
        <p:nvSpPr>
          <p:cNvPr id="59" name="Down Arrow 58">
            <a:extLst>
              <a:ext uri="{FF2B5EF4-FFF2-40B4-BE49-F238E27FC236}">
                <a16:creationId xmlns:a16="http://schemas.microsoft.com/office/drawing/2014/main" id="{1FD8647A-ECFA-08E2-8583-3E635E3938EC}"/>
              </a:ext>
            </a:extLst>
          </p:cNvPr>
          <p:cNvSpPr/>
          <p:nvPr/>
        </p:nvSpPr>
        <p:spPr>
          <a:xfrm rot="17896301">
            <a:off x="8637383" y="3852859"/>
            <a:ext cx="105199" cy="9611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Down Arrow 60">
            <a:extLst>
              <a:ext uri="{FF2B5EF4-FFF2-40B4-BE49-F238E27FC236}">
                <a16:creationId xmlns:a16="http://schemas.microsoft.com/office/drawing/2014/main" id="{C1627526-5177-BB2F-8850-3B10ECF41D88}"/>
              </a:ext>
            </a:extLst>
          </p:cNvPr>
          <p:cNvSpPr/>
          <p:nvPr/>
        </p:nvSpPr>
        <p:spPr>
          <a:xfrm rot="6934633">
            <a:off x="7779348" y="3393602"/>
            <a:ext cx="70266" cy="978408"/>
          </a:xfrm>
          <a:prstGeom prst="down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5E9C916E-4E9A-0617-4CC5-6D66F43A08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00752" y="4557352"/>
            <a:ext cx="291523" cy="213784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AD5B5006-8234-CC58-70EF-3583D7ABBE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01644" y="5295811"/>
            <a:ext cx="320161" cy="23478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9FCA069B-CE41-2B82-9A38-CDA0F5AD63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28990" y="3262049"/>
            <a:ext cx="341585" cy="279479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00216729-2C3F-4F0B-8013-3BF08A2ED5EA}"/>
              </a:ext>
            </a:extLst>
          </p:cNvPr>
          <p:cNvSpPr txBox="1"/>
          <p:nvPr/>
        </p:nvSpPr>
        <p:spPr>
          <a:xfrm>
            <a:off x="7336425" y="5447815"/>
            <a:ext cx="418375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HROV stopped, with velocity with respect to the fluid symmetric with respect to the velocity of the fluid itself  </a:t>
            </a:r>
            <a:endParaRPr 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88E103E-18C4-3AAB-3AAD-2418542EC469}"/>
              </a:ext>
            </a:extLst>
          </p:cNvPr>
          <p:cNvSpPr txBox="1"/>
          <p:nvPr/>
        </p:nvSpPr>
        <p:spPr>
          <a:xfrm>
            <a:off x="5503365" y="2116577"/>
            <a:ext cx="14249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ROTATION</a:t>
            </a:r>
            <a:endParaRPr lang="en-US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00D97B22-0DF1-BFB7-5356-4E8B1E7DC83C}"/>
              </a:ext>
            </a:extLst>
          </p:cNvPr>
          <p:cNvSpPr txBox="1"/>
          <p:nvPr/>
        </p:nvSpPr>
        <p:spPr>
          <a:xfrm>
            <a:off x="8471409" y="3031109"/>
            <a:ext cx="27082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COUNTERACTING the CURRENT</a:t>
            </a:r>
            <a:endParaRPr lang="en-US" dirty="0"/>
          </a:p>
        </p:txBody>
      </p:sp>
      <p:sp>
        <p:nvSpPr>
          <p:cNvPr id="70" name="Lightning Bolt 69">
            <a:extLst>
              <a:ext uri="{FF2B5EF4-FFF2-40B4-BE49-F238E27FC236}">
                <a16:creationId xmlns:a16="http://schemas.microsoft.com/office/drawing/2014/main" id="{1483C35A-C063-30FE-A3FC-F262F78E54DB}"/>
              </a:ext>
            </a:extLst>
          </p:cNvPr>
          <p:cNvSpPr/>
          <p:nvPr/>
        </p:nvSpPr>
        <p:spPr>
          <a:xfrm rot="20315641">
            <a:off x="3858508" y="2444605"/>
            <a:ext cx="472640" cy="697205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Lightning Bolt 70">
            <a:extLst>
              <a:ext uri="{FF2B5EF4-FFF2-40B4-BE49-F238E27FC236}">
                <a16:creationId xmlns:a16="http://schemas.microsoft.com/office/drawing/2014/main" id="{5442A89E-2092-4C28-B794-D5DFFF3B33E2}"/>
              </a:ext>
            </a:extLst>
          </p:cNvPr>
          <p:cNvSpPr/>
          <p:nvPr/>
        </p:nvSpPr>
        <p:spPr>
          <a:xfrm rot="20315641">
            <a:off x="6326752" y="3541486"/>
            <a:ext cx="472640" cy="697205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6EDE946-38EB-FFF7-676B-5ACA8416075B}"/>
              </a:ext>
            </a:extLst>
          </p:cNvPr>
          <p:cNvSpPr txBox="1"/>
          <p:nvPr/>
        </p:nvSpPr>
        <p:spPr>
          <a:xfrm>
            <a:off x="3984199" y="2197735"/>
            <a:ext cx="14249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DRIFTING</a:t>
            </a:r>
            <a:endParaRPr lang="en-US" dirty="0"/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F79CFBD2-7F30-99EA-5806-AF03EDADD0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77714" y="5316840"/>
            <a:ext cx="320161" cy="261950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4D3C4591-1D85-F969-D274-3891C51CC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0188" y="1733591"/>
            <a:ext cx="381000" cy="279400"/>
          </a:xfrm>
          <a:prstGeom prst="rect">
            <a:avLst/>
          </a:prstGeom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2354B44E-5420-B9B5-8D7D-0DAFF2FE24D5}"/>
              </a:ext>
            </a:extLst>
          </p:cNvPr>
          <p:cNvSpPr txBox="1"/>
          <p:nvPr/>
        </p:nvSpPr>
        <p:spPr>
          <a:xfrm>
            <a:off x="745189" y="396152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- Velocity of the current in the inertial frame</a:t>
            </a:r>
            <a:endParaRPr 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329758D-77DE-585A-13F1-F569599E3A0D}"/>
              </a:ext>
            </a:extLst>
          </p:cNvPr>
          <p:cNvSpPr txBox="1"/>
          <p:nvPr/>
        </p:nvSpPr>
        <p:spPr>
          <a:xfrm>
            <a:off x="729558" y="44296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- Velocity of HROV with respect to the fluid, in inertial frame</a:t>
            </a:r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9F75CDD-C220-CA22-F98E-508CB66C3DFA}"/>
              </a:ext>
            </a:extLst>
          </p:cNvPr>
          <p:cNvSpPr txBox="1"/>
          <p:nvPr/>
        </p:nvSpPr>
        <p:spPr>
          <a:xfrm>
            <a:off x="218412" y="520945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Objective: make            = -</a:t>
            </a:r>
          </a:p>
        </p:txBody>
      </p:sp>
      <p:pic>
        <p:nvPicPr>
          <p:cNvPr id="80" name="Picture 79">
            <a:extLst>
              <a:ext uri="{FF2B5EF4-FFF2-40B4-BE49-F238E27FC236}">
                <a16:creationId xmlns:a16="http://schemas.microsoft.com/office/drawing/2014/main" id="{7097A9FF-8D54-8F32-970E-48137FC567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8433" y="4515224"/>
            <a:ext cx="414426" cy="339076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2FAAFA87-EC68-7D3E-7567-ACF47FD64E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2160" y="4051455"/>
            <a:ext cx="381000" cy="27940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A469D9DA-F3AF-18C4-C05B-AD9A1A56A7A0}"/>
              </a:ext>
            </a:extLst>
          </p:cNvPr>
          <p:cNvSpPr/>
          <p:nvPr/>
        </p:nvSpPr>
        <p:spPr>
          <a:xfrm>
            <a:off x="218412" y="5087774"/>
            <a:ext cx="3615159" cy="750743"/>
          </a:xfrm>
          <a:prstGeom prst="rect">
            <a:avLst/>
          </a:prstGeom>
          <a:solidFill>
            <a:schemeClr val="accent1">
              <a:alpha val="1417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8033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261BA97-0D8E-F9B6-27AF-7DD094C7249A}"/>
              </a:ext>
            </a:extLst>
          </p:cNvPr>
          <p:cNvSpPr txBox="1"/>
          <p:nvPr/>
        </p:nvSpPr>
        <p:spPr>
          <a:xfrm>
            <a:off x="470705" y="50133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Fighting the Current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D539B2-AA3A-322E-F442-5B4FE4EF2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805" y="1710690"/>
            <a:ext cx="2501900" cy="419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A13B76-D79E-4B95-CE3F-6CA6E9DD5F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245" y="2394441"/>
            <a:ext cx="355166" cy="2111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C1E4DA-A8A0-EB6B-D7B3-05AD79C2C505}"/>
              </a:ext>
            </a:extLst>
          </p:cNvPr>
          <p:cNvSpPr txBox="1"/>
          <p:nvPr/>
        </p:nvSpPr>
        <p:spPr>
          <a:xfrm>
            <a:off x="4508840" y="127238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- Total inertial HROV velocity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3CC3DB-CDAC-25DC-29EC-3C0AD9D4FF2E}"/>
              </a:ext>
            </a:extLst>
          </p:cNvPr>
          <p:cNvSpPr txBox="1"/>
          <p:nvPr/>
        </p:nvSpPr>
        <p:spPr>
          <a:xfrm>
            <a:off x="470705" y="231536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Drive         to 0 by manipulating         . Use the control law: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0E32FB-DFDF-3068-9D59-25BC487704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4805" y="1313618"/>
            <a:ext cx="469900" cy="279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73562CC-1FEA-F133-5988-F60EC7ED9D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8705" y="2405218"/>
            <a:ext cx="341585" cy="27947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E1DD87B-1D89-7963-C288-0363674E46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1005" y="2870272"/>
            <a:ext cx="1270000" cy="4572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C68AEEE-D536-6DCB-1567-33E19C3DD605}"/>
              </a:ext>
            </a:extLst>
          </p:cNvPr>
          <p:cNvSpPr txBox="1"/>
          <p:nvPr/>
        </p:nvSpPr>
        <p:spPr>
          <a:xfrm>
            <a:off x="641497" y="503161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Stable system with 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FC4386B-195B-CF99-8AB2-74EA83756C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1005" y="5485680"/>
            <a:ext cx="1892300" cy="3810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53969DB-7AD4-73ED-0A41-4888DBEB0EF6}"/>
              </a:ext>
            </a:extLst>
          </p:cNvPr>
          <p:cNvSpPr txBox="1"/>
          <p:nvPr/>
        </p:nvSpPr>
        <p:spPr>
          <a:xfrm>
            <a:off x="6737497" y="5422182"/>
            <a:ext cx="67138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Control law in body axis /references for inner loops):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7181805-20A6-4F93-1D65-4E617853DCEC}"/>
              </a:ext>
            </a:extLst>
          </p:cNvPr>
          <p:cNvSpPr/>
          <p:nvPr/>
        </p:nvSpPr>
        <p:spPr>
          <a:xfrm>
            <a:off x="6566705" y="5071732"/>
            <a:ext cx="5411935" cy="1524000"/>
          </a:xfrm>
          <a:prstGeom prst="rect">
            <a:avLst/>
          </a:prstGeom>
          <a:solidFill>
            <a:schemeClr val="accent1">
              <a:alpha val="10171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4894CE33-CD65-D57C-6D67-F7A877DBFA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24625" y="5866680"/>
            <a:ext cx="3441700" cy="5207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65A7FCFC-3081-7161-77D0-BE341749883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64805" y="3451938"/>
            <a:ext cx="2311400" cy="5969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4151445F-21A8-9945-E4E8-00F07F8716D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64805" y="4036755"/>
            <a:ext cx="40513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8962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1B1C10E0-8346-8847-989E-D27AD15BF8D9}"/>
              </a:ext>
            </a:extLst>
          </p:cNvPr>
          <p:cNvGrpSpPr/>
          <p:nvPr/>
        </p:nvGrpSpPr>
        <p:grpSpPr>
          <a:xfrm rot="4260501">
            <a:off x="8941238" y="1098833"/>
            <a:ext cx="1586183" cy="1142646"/>
            <a:chOff x="7557817" y="281990"/>
            <a:chExt cx="1586183" cy="1142646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C7E5F8B-2670-3F44-AD2A-C92AF120DC33}"/>
                </a:ext>
              </a:extLst>
            </p:cNvPr>
            <p:cNvCxnSpPr>
              <a:cxnSpLocks/>
            </p:cNvCxnSpPr>
            <p:nvPr/>
          </p:nvCxnSpPr>
          <p:spPr>
            <a:xfrm rot="17339499" flipH="1" flipV="1">
              <a:off x="8183134" y="595821"/>
              <a:ext cx="2" cy="125063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8537D34-07DB-AE4F-848E-78626ACBA7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4413" y="281990"/>
              <a:ext cx="369587" cy="114264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3FCBE82-70AC-3148-B7CB-D6CF483879EC}"/>
              </a:ext>
            </a:extLst>
          </p:cNvPr>
          <p:cNvSpPr txBox="1"/>
          <p:nvPr/>
        </p:nvSpPr>
        <p:spPr>
          <a:xfrm>
            <a:off x="9160636" y="640187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886FFE-3CB6-6248-9437-4C95D570098E}"/>
              </a:ext>
            </a:extLst>
          </p:cNvPr>
          <p:cNvSpPr txBox="1"/>
          <p:nvPr/>
        </p:nvSpPr>
        <p:spPr>
          <a:xfrm>
            <a:off x="10532650" y="2104983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A90F2B4-53EF-F64E-8E10-5624A72A9B84}"/>
              </a:ext>
            </a:extLst>
          </p:cNvPr>
          <p:cNvSpPr txBox="1"/>
          <p:nvPr/>
        </p:nvSpPr>
        <p:spPr>
          <a:xfrm>
            <a:off x="1813231" y="3142954"/>
            <a:ext cx="732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HROV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F597C31-AB1C-4961-70B9-98165D9B14DD}"/>
              </a:ext>
            </a:extLst>
          </p:cNvPr>
          <p:cNvGrpSpPr/>
          <p:nvPr/>
        </p:nvGrpSpPr>
        <p:grpSpPr>
          <a:xfrm>
            <a:off x="2708875" y="1262615"/>
            <a:ext cx="1619861" cy="2324047"/>
            <a:chOff x="2708875" y="1262615"/>
            <a:chExt cx="1619861" cy="2324047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244AF70-ACB1-D345-8946-AB965E61ED3C}"/>
                </a:ext>
              </a:extLst>
            </p:cNvPr>
            <p:cNvSpPr/>
            <p:nvPr/>
          </p:nvSpPr>
          <p:spPr>
            <a:xfrm rot="18805209">
              <a:off x="2340301" y="2172243"/>
              <a:ext cx="1386691" cy="64954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3DBEA639-655A-4449-8FF0-B363CCFA96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92144" y="1638224"/>
              <a:ext cx="895600" cy="873921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AEF0AE04-CF0D-2A49-93B6-DA73ED1F53FF}"/>
                </a:ext>
              </a:extLst>
            </p:cNvPr>
            <p:cNvCxnSpPr>
              <a:cxnSpLocks/>
            </p:cNvCxnSpPr>
            <p:nvPr/>
          </p:nvCxnSpPr>
          <p:spPr>
            <a:xfrm>
              <a:off x="3009819" y="2527927"/>
              <a:ext cx="732636" cy="759974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E3FB6296-6151-214A-B1D3-979EA35DC3E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992144" y="1262615"/>
              <a:ext cx="2" cy="1250636"/>
            </a:xfrm>
            <a:prstGeom prst="straightConnector1">
              <a:avLst/>
            </a:prstGeom>
            <a:ln>
              <a:solidFill>
                <a:srgbClr val="C00000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6D979303-2A72-8146-A326-0C8048BF33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55042" y="1349490"/>
              <a:ext cx="573694" cy="188377"/>
            </a:xfrm>
            <a:prstGeom prst="rect">
              <a:avLst/>
            </a:prstGeom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5A82C5C9-3076-F343-BE2B-4FE271BE4C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74241" y="3401789"/>
              <a:ext cx="473274" cy="184873"/>
            </a:xfrm>
            <a:prstGeom prst="rect">
              <a:avLst/>
            </a:prstGeom>
          </p:spPr>
        </p:pic>
      </p:grpSp>
      <p:sp>
        <p:nvSpPr>
          <p:cNvPr id="2" name="Down Arrow 1">
            <a:extLst>
              <a:ext uri="{FF2B5EF4-FFF2-40B4-BE49-F238E27FC236}">
                <a16:creationId xmlns:a16="http://schemas.microsoft.com/office/drawing/2014/main" id="{D6D2A50A-67A5-1647-026D-C978FBCE9053}"/>
              </a:ext>
            </a:extLst>
          </p:cNvPr>
          <p:cNvSpPr/>
          <p:nvPr/>
        </p:nvSpPr>
        <p:spPr>
          <a:xfrm rot="17896301">
            <a:off x="1213331" y="1487220"/>
            <a:ext cx="317334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406290-1C29-2793-1EDE-4B3A85A9052D}"/>
              </a:ext>
            </a:extLst>
          </p:cNvPr>
          <p:cNvSpPr txBox="1"/>
          <p:nvPr/>
        </p:nvSpPr>
        <p:spPr>
          <a:xfrm>
            <a:off x="272585" y="470859"/>
            <a:ext cx="70854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6.2 Now start the maneuver to make the two main axis of the HROV  and DS parallel (see Problem 2 above, in the absence of currents)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70BB4A1-97A6-53EC-52CA-D87D477A1B6A}"/>
              </a:ext>
            </a:extLst>
          </p:cNvPr>
          <p:cNvGrpSpPr/>
          <p:nvPr/>
        </p:nvGrpSpPr>
        <p:grpSpPr>
          <a:xfrm rot="2787558">
            <a:off x="5019395" y="2463062"/>
            <a:ext cx="1178869" cy="1649677"/>
            <a:chOff x="2708875" y="1638224"/>
            <a:chExt cx="1178869" cy="1649677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0667A7C-0019-4AE4-F37C-EE87BE0E5522}"/>
                </a:ext>
              </a:extLst>
            </p:cNvPr>
            <p:cNvSpPr/>
            <p:nvPr/>
          </p:nvSpPr>
          <p:spPr>
            <a:xfrm rot="18805209">
              <a:off x="2340301" y="2172243"/>
              <a:ext cx="1386691" cy="64954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21D7D7A2-1892-9259-00C3-F28CA253F0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92144" y="1638224"/>
              <a:ext cx="895600" cy="873921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C7781473-2270-21E8-B3EC-F943494AF63A}"/>
                </a:ext>
              </a:extLst>
            </p:cNvPr>
            <p:cNvCxnSpPr>
              <a:cxnSpLocks/>
            </p:cNvCxnSpPr>
            <p:nvPr/>
          </p:nvCxnSpPr>
          <p:spPr>
            <a:xfrm>
              <a:off x="3009819" y="2527927"/>
              <a:ext cx="732636" cy="759974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7171510-9D08-B170-9CB9-A1618033284A}"/>
              </a:ext>
            </a:extLst>
          </p:cNvPr>
          <p:cNvCxnSpPr>
            <a:cxnSpLocks/>
          </p:cNvCxnSpPr>
          <p:nvPr/>
        </p:nvCxnSpPr>
        <p:spPr>
          <a:xfrm flipH="1" flipV="1">
            <a:off x="5361816" y="1860591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Picture 43">
            <a:extLst>
              <a:ext uri="{FF2B5EF4-FFF2-40B4-BE49-F238E27FC236}">
                <a16:creationId xmlns:a16="http://schemas.microsoft.com/office/drawing/2014/main" id="{197C7155-814A-6EC7-6BC4-A6A48FCF7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1622" y="2828831"/>
            <a:ext cx="573694" cy="188377"/>
          </a:xfrm>
          <a:prstGeom prst="rect">
            <a:avLst/>
          </a:prstGeom>
        </p:spPr>
      </p:pic>
      <p:sp>
        <p:nvSpPr>
          <p:cNvPr id="46" name="Curved Down Arrow 45">
            <a:extLst>
              <a:ext uri="{FF2B5EF4-FFF2-40B4-BE49-F238E27FC236}">
                <a16:creationId xmlns:a16="http://schemas.microsoft.com/office/drawing/2014/main" id="{CD74B734-92A2-728E-5C96-EEFA442B5235}"/>
              </a:ext>
            </a:extLst>
          </p:cNvPr>
          <p:cNvSpPr/>
          <p:nvPr/>
        </p:nvSpPr>
        <p:spPr>
          <a:xfrm rot="2398061">
            <a:off x="5613435" y="1596575"/>
            <a:ext cx="1721314" cy="889809"/>
          </a:xfrm>
          <a:prstGeom prst="curvedDownArrow">
            <a:avLst>
              <a:gd name="adj1" fmla="val 25000"/>
              <a:gd name="adj2" fmla="val 50000"/>
              <a:gd name="adj3" fmla="val 36493"/>
            </a:avLst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459C2A1B-BFCC-980D-5AAB-396181AC40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7335" y="1304723"/>
            <a:ext cx="1200085" cy="310226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0CFB7AD2-E7B4-9EB1-C2EB-19A1C9427262}"/>
              </a:ext>
            </a:extLst>
          </p:cNvPr>
          <p:cNvGrpSpPr/>
          <p:nvPr/>
        </p:nvGrpSpPr>
        <p:grpSpPr>
          <a:xfrm rot="2787558">
            <a:off x="7888409" y="3443737"/>
            <a:ext cx="1178869" cy="1649677"/>
            <a:chOff x="2708875" y="1638224"/>
            <a:chExt cx="1178869" cy="1649677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D0CA84F1-AC5D-B7C7-7941-FB2A4862DC12}"/>
                </a:ext>
              </a:extLst>
            </p:cNvPr>
            <p:cNvSpPr/>
            <p:nvPr/>
          </p:nvSpPr>
          <p:spPr>
            <a:xfrm rot="18805209">
              <a:off x="2340301" y="2172243"/>
              <a:ext cx="1386691" cy="64954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5EC6E036-6B5A-13DE-8C03-3965ABB086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92144" y="1638224"/>
              <a:ext cx="895600" cy="873921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9033F62A-1124-C553-A7C9-FE5BFF050BDD}"/>
                </a:ext>
              </a:extLst>
            </p:cNvPr>
            <p:cNvCxnSpPr>
              <a:cxnSpLocks/>
            </p:cNvCxnSpPr>
            <p:nvPr/>
          </p:nvCxnSpPr>
          <p:spPr>
            <a:xfrm>
              <a:off x="3009819" y="2527927"/>
              <a:ext cx="732636" cy="759974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8DAF6C2-7A6C-8260-F80D-FBA499BE6CBE}"/>
              </a:ext>
            </a:extLst>
          </p:cNvPr>
          <p:cNvCxnSpPr>
            <a:cxnSpLocks/>
          </p:cNvCxnSpPr>
          <p:nvPr/>
        </p:nvCxnSpPr>
        <p:spPr>
          <a:xfrm flipH="1" flipV="1">
            <a:off x="8230830" y="2841266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Picture 55">
            <a:extLst>
              <a:ext uri="{FF2B5EF4-FFF2-40B4-BE49-F238E27FC236}">
                <a16:creationId xmlns:a16="http://schemas.microsoft.com/office/drawing/2014/main" id="{98A2F01D-EBB9-22CB-25C4-B8A5ECF57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0636" y="3809506"/>
            <a:ext cx="573694" cy="188377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444220E3-5D02-1F86-A589-72C5E1D7E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7714" y="4664161"/>
            <a:ext cx="473274" cy="184873"/>
          </a:xfrm>
          <a:prstGeom prst="rect">
            <a:avLst/>
          </a:prstGeom>
        </p:spPr>
      </p:pic>
      <p:sp>
        <p:nvSpPr>
          <p:cNvPr id="59" name="Down Arrow 58">
            <a:extLst>
              <a:ext uri="{FF2B5EF4-FFF2-40B4-BE49-F238E27FC236}">
                <a16:creationId xmlns:a16="http://schemas.microsoft.com/office/drawing/2014/main" id="{1FD8647A-ECFA-08E2-8583-3E635E3938EC}"/>
              </a:ext>
            </a:extLst>
          </p:cNvPr>
          <p:cNvSpPr/>
          <p:nvPr/>
        </p:nvSpPr>
        <p:spPr>
          <a:xfrm rot="17896301">
            <a:off x="8637383" y="3852859"/>
            <a:ext cx="105199" cy="9611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Down Arrow 60">
            <a:extLst>
              <a:ext uri="{FF2B5EF4-FFF2-40B4-BE49-F238E27FC236}">
                <a16:creationId xmlns:a16="http://schemas.microsoft.com/office/drawing/2014/main" id="{C1627526-5177-BB2F-8850-3B10ECF41D88}"/>
              </a:ext>
            </a:extLst>
          </p:cNvPr>
          <p:cNvSpPr/>
          <p:nvPr/>
        </p:nvSpPr>
        <p:spPr>
          <a:xfrm rot="6934633">
            <a:off x="7779348" y="3393602"/>
            <a:ext cx="70266" cy="978408"/>
          </a:xfrm>
          <a:prstGeom prst="down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5E9C916E-4E9A-0617-4CC5-6D66F43A08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00752" y="4557352"/>
            <a:ext cx="291523" cy="213784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9FCA069B-CE41-2B82-9A38-CDA0F5AD63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28990" y="3262049"/>
            <a:ext cx="341585" cy="279479"/>
          </a:xfrm>
          <a:prstGeom prst="rect">
            <a:avLst/>
          </a:prstGeom>
        </p:spPr>
      </p:pic>
      <p:sp>
        <p:nvSpPr>
          <p:cNvPr id="66" name="TextBox 65">
            <a:extLst>
              <a:ext uri="{FF2B5EF4-FFF2-40B4-BE49-F238E27FC236}">
                <a16:creationId xmlns:a16="http://schemas.microsoft.com/office/drawing/2014/main" id="{00216729-2C3F-4F0B-8013-3BF08A2ED5EA}"/>
              </a:ext>
            </a:extLst>
          </p:cNvPr>
          <p:cNvSpPr txBox="1"/>
          <p:nvPr/>
        </p:nvSpPr>
        <p:spPr>
          <a:xfrm>
            <a:off x="4635263" y="4809143"/>
            <a:ext cx="285356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Engag</a:t>
            </a:r>
            <a:r>
              <a:rPr lang="en-US" dirty="0"/>
              <a:t>e the systems to </a:t>
            </a:r>
          </a:p>
          <a:p>
            <a:r>
              <a:rPr lang="en-US" dirty="0"/>
              <a:t>keep the HROV stationary</a:t>
            </a:r>
          </a:p>
          <a:p>
            <a:r>
              <a:rPr lang="en-US" dirty="0"/>
              <a:t>and make its main axis parallel to that of the DS</a:t>
            </a:r>
          </a:p>
          <a:p>
            <a:endParaRPr lang="en-US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88E103E-18C4-3AAB-3AAD-2418542EC469}"/>
              </a:ext>
            </a:extLst>
          </p:cNvPr>
          <p:cNvSpPr txBox="1"/>
          <p:nvPr/>
        </p:nvSpPr>
        <p:spPr>
          <a:xfrm>
            <a:off x="5503365" y="2116577"/>
            <a:ext cx="14249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ROTATION</a:t>
            </a:r>
            <a:endParaRPr lang="en-US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00D97B22-0DF1-BFB7-5356-4E8B1E7DC83C}"/>
              </a:ext>
            </a:extLst>
          </p:cNvPr>
          <p:cNvSpPr txBox="1"/>
          <p:nvPr/>
        </p:nvSpPr>
        <p:spPr>
          <a:xfrm>
            <a:off x="8471409" y="3031109"/>
            <a:ext cx="27082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COUNTERACTING the CURRENT</a:t>
            </a:r>
            <a:endParaRPr lang="en-US" dirty="0"/>
          </a:p>
        </p:txBody>
      </p:sp>
      <p:sp>
        <p:nvSpPr>
          <p:cNvPr id="70" name="Lightning Bolt 69">
            <a:extLst>
              <a:ext uri="{FF2B5EF4-FFF2-40B4-BE49-F238E27FC236}">
                <a16:creationId xmlns:a16="http://schemas.microsoft.com/office/drawing/2014/main" id="{1483C35A-C063-30FE-A3FC-F262F78E54DB}"/>
              </a:ext>
            </a:extLst>
          </p:cNvPr>
          <p:cNvSpPr/>
          <p:nvPr/>
        </p:nvSpPr>
        <p:spPr>
          <a:xfrm rot="20315641">
            <a:off x="3858508" y="2444605"/>
            <a:ext cx="472640" cy="697205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Lightning Bolt 70">
            <a:extLst>
              <a:ext uri="{FF2B5EF4-FFF2-40B4-BE49-F238E27FC236}">
                <a16:creationId xmlns:a16="http://schemas.microsoft.com/office/drawing/2014/main" id="{5442A89E-2092-4C28-B794-D5DFFF3B33E2}"/>
              </a:ext>
            </a:extLst>
          </p:cNvPr>
          <p:cNvSpPr/>
          <p:nvPr/>
        </p:nvSpPr>
        <p:spPr>
          <a:xfrm rot="20315641">
            <a:off x="6326752" y="3541486"/>
            <a:ext cx="472640" cy="697205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6EDE946-38EB-FFF7-676B-5ACA8416075B}"/>
              </a:ext>
            </a:extLst>
          </p:cNvPr>
          <p:cNvSpPr txBox="1"/>
          <p:nvPr/>
        </p:nvSpPr>
        <p:spPr>
          <a:xfrm>
            <a:off x="3984199" y="2197735"/>
            <a:ext cx="14249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DRIFTING</a:t>
            </a:r>
            <a:endParaRPr lang="en-US" dirty="0"/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4D3C4591-1D85-F969-D274-3891C51CCC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0188" y="1733591"/>
            <a:ext cx="381000" cy="279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03F98A3-AC2D-3127-0180-49904B6123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7509" y="5391494"/>
            <a:ext cx="2690530" cy="414790"/>
          </a:xfrm>
          <a:prstGeom prst="rect">
            <a:avLst/>
          </a:prstGeom>
        </p:spPr>
      </p:pic>
      <p:sp>
        <p:nvSpPr>
          <p:cNvPr id="9" name="Down Arrow 8">
            <a:extLst>
              <a:ext uri="{FF2B5EF4-FFF2-40B4-BE49-F238E27FC236}">
                <a16:creationId xmlns:a16="http://schemas.microsoft.com/office/drawing/2014/main" id="{26FB849A-8713-32F3-A2B7-B27E667E1A38}"/>
              </a:ext>
            </a:extLst>
          </p:cNvPr>
          <p:cNvSpPr/>
          <p:nvPr/>
        </p:nvSpPr>
        <p:spPr>
          <a:xfrm rot="5400000">
            <a:off x="6060242" y="5315411"/>
            <a:ext cx="52600" cy="1545539"/>
          </a:xfrm>
          <a:prstGeom prst="down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417DFFF-5A59-4BDB-933E-B8245E294C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7509" y="4700571"/>
            <a:ext cx="1772115" cy="56659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B0CE3AA-97FC-2DE5-7416-CCA0181C4F4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2831" y="4125699"/>
            <a:ext cx="1270000" cy="4572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34584B8-9F7C-B782-B8B5-4FC24907340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15380" y="6035996"/>
            <a:ext cx="3204403" cy="484799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8D960CB-CD0B-D6D8-301B-510A73F7BB00}"/>
              </a:ext>
            </a:extLst>
          </p:cNvPr>
          <p:cNvSpPr/>
          <p:nvPr/>
        </p:nvSpPr>
        <p:spPr>
          <a:xfrm>
            <a:off x="457200" y="4008027"/>
            <a:ext cx="3984877" cy="2678465"/>
          </a:xfrm>
          <a:prstGeom prst="rect">
            <a:avLst/>
          </a:prstGeom>
          <a:solidFill>
            <a:schemeClr val="accent1">
              <a:alpha val="6819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189A696-7DB5-B034-1AB6-AA4E3317F134}"/>
              </a:ext>
            </a:extLst>
          </p:cNvPr>
          <p:cNvSpPr txBox="1"/>
          <p:nvPr/>
        </p:nvSpPr>
        <p:spPr>
          <a:xfrm>
            <a:off x="7488825" y="5600215"/>
            <a:ext cx="418375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HROV stopped, with velocity with respect to the fluid symmetric with respect to the velocity of the fluid itself  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9FC357-6BE9-04B2-3512-0648E79A0A83}"/>
              </a:ext>
            </a:extLst>
          </p:cNvPr>
          <p:cNvSpPr txBox="1"/>
          <p:nvPr/>
        </p:nvSpPr>
        <p:spPr>
          <a:xfrm>
            <a:off x="3908566" y="407241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255763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14EB2C7-9E1D-1B45-9335-8CB014A5101C}"/>
              </a:ext>
            </a:extLst>
          </p:cNvPr>
          <p:cNvSpPr/>
          <p:nvPr/>
        </p:nvSpPr>
        <p:spPr>
          <a:xfrm rot="1291881">
            <a:off x="5490793" y="5130849"/>
            <a:ext cx="1742871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CD4E12-FD1F-7C40-9DB7-B36CE93F3459}"/>
              </a:ext>
            </a:extLst>
          </p:cNvPr>
          <p:cNvSpPr txBox="1"/>
          <p:nvPr/>
        </p:nvSpPr>
        <p:spPr>
          <a:xfrm>
            <a:off x="7236432" y="5839721"/>
            <a:ext cx="1649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Docking Station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17664FD-1267-1843-8B01-5ABCBBCD1F45}"/>
              </a:ext>
            </a:extLst>
          </p:cNvPr>
          <p:cNvCxnSpPr>
            <a:cxnSpLocks/>
          </p:cNvCxnSpPr>
          <p:nvPr/>
        </p:nvCxnSpPr>
        <p:spPr>
          <a:xfrm flipH="1" flipV="1">
            <a:off x="5147270" y="5027594"/>
            <a:ext cx="1182627" cy="46231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C12FDDF-3534-704D-B5CC-B973331D2570}"/>
              </a:ext>
            </a:extLst>
          </p:cNvPr>
          <p:cNvCxnSpPr>
            <a:cxnSpLocks/>
          </p:cNvCxnSpPr>
          <p:nvPr/>
        </p:nvCxnSpPr>
        <p:spPr>
          <a:xfrm flipV="1">
            <a:off x="6329896" y="4347261"/>
            <a:ext cx="369587" cy="114264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B1C10E0-8346-8847-989E-D27AD15BF8D9}"/>
              </a:ext>
            </a:extLst>
          </p:cNvPr>
          <p:cNvGrpSpPr/>
          <p:nvPr/>
        </p:nvGrpSpPr>
        <p:grpSpPr>
          <a:xfrm rot="4260501">
            <a:off x="2879540" y="993191"/>
            <a:ext cx="1586183" cy="1142646"/>
            <a:chOff x="7557817" y="281990"/>
            <a:chExt cx="1586183" cy="1142646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C7E5F8B-2670-3F44-AD2A-C92AF120DC33}"/>
                </a:ext>
              </a:extLst>
            </p:cNvPr>
            <p:cNvCxnSpPr>
              <a:cxnSpLocks/>
            </p:cNvCxnSpPr>
            <p:nvPr/>
          </p:nvCxnSpPr>
          <p:spPr>
            <a:xfrm rot="17339499" flipH="1" flipV="1">
              <a:off x="8183134" y="595821"/>
              <a:ext cx="2" cy="125063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8537D34-07DB-AE4F-848E-78626ACBA7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4413" y="281990"/>
              <a:ext cx="369587" cy="114264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3FCBE82-70AC-3148-B7CB-D6CF483879EC}"/>
              </a:ext>
            </a:extLst>
          </p:cNvPr>
          <p:cNvSpPr txBox="1"/>
          <p:nvPr/>
        </p:nvSpPr>
        <p:spPr>
          <a:xfrm>
            <a:off x="3103355" y="562412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886FFE-3CB6-6248-9437-4C95D570098E}"/>
              </a:ext>
            </a:extLst>
          </p:cNvPr>
          <p:cNvSpPr txBox="1"/>
          <p:nvPr/>
        </p:nvSpPr>
        <p:spPr>
          <a:xfrm>
            <a:off x="4422657" y="1708158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58A9C85-5058-C54D-AEE4-AC1ADC6F3E0D}"/>
              </a:ext>
            </a:extLst>
          </p:cNvPr>
          <p:cNvCxnSpPr>
            <a:cxnSpLocks/>
          </p:cNvCxnSpPr>
          <p:nvPr/>
        </p:nvCxnSpPr>
        <p:spPr>
          <a:xfrm flipH="1" flipV="1">
            <a:off x="6329893" y="4217610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305163B-6BE4-9949-9805-E45483D2508E}"/>
              </a:ext>
            </a:extLst>
          </p:cNvPr>
          <p:cNvSpPr txBox="1"/>
          <p:nvPr/>
        </p:nvSpPr>
        <p:spPr>
          <a:xfrm>
            <a:off x="5977237" y="4180658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A27BD5F-F233-D449-8AF4-BFECCE994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6801" y="5163955"/>
            <a:ext cx="360938" cy="18466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76C2F79-1540-1148-8B91-78EF3DB99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6769" y="4076153"/>
            <a:ext cx="311909" cy="159901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4244AF70-ACB1-D345-8946-AB965E61ED3C}"/>
              </a:ext>
            </a:extLst>
          </p:cNvPr>
          <p:cNvSpPr/>
          <p:nvPr/>
        </p:nvSpPr>
        <p:spPr>
          <a:xfrm rot="18805209">
            <a:off x="1039128" y="2474143"/>
            <a:ext cx="1386691" cy="64954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A90F2B4-53EF-F64E-8E10-5624A72A9B84}"/>
              </a:ext>
            </a:extLst>
          </p:cNvPr>
          <p:cNvSpPr txBox="1"/>
          <p:nvPr/>
        </p:nvSpPr>
        <p:spPr>
          <a:xfrm>
            <a:off x="287378" y="3519023"/>
            <a:ext cx="732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HROV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DBEA639-655A-4449-8FF0-B363CCFA9636}"/>
              </a:ext>
            </a:extLst>
          </p:cNvPr>
          <p:cNvCxnSpPr>
            <a:cxnSpLocks/>
          </p:cNvCxnSpPr>
          <p:nvPr/>
        </p:nvCxnSpPr>
        <p:spPr>
          <a:xfrm flipV="1">
            <a:off x="1690971" y="1940124"/>
            <a:ext cx="895600" cy="87392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EF0AE04-CF0D-2A49-93B6-DA73ED1F53FF}"/>
              </a:ext>
            </a:extLst>
          </p:cNvPr>
          <p:cNvCxnSpPr>
            <a:cxnSpLocks/>
          </p:cNvCxnSpPr>
          <p:nvPr/>
        </p:nvCxnSpPr>
        <p:spPr>
          <a:xfrm>
            <a:off x="1708646" y="2829827"/>
            <a:ext cx="732636" cy="75997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3FB6296-6151-214A-B1D3-979EA35DC3E0}"/>
              </a:ext>
            </a:extLst>
          </p:cNvPr>
          <p:cNvCxnSpPr>
            <a:cxnSpLocks/>
          </p:cNvCxnSpPr>
          <p:nvPr/>
        </p:nvCxnSpPr>
        <p:spPr>
          <a:xfrm flipH="1" flipV="1">
            <a:off x="1690971" y="1564515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B912B69-E462-874A-9A37-7AA389A2F4CE}"/>
              </a:ext>
            </a:extLst>
          </p:cNvPr>
          <p:cNvSpPr txBox="1"/>
          <p:nvPr/>
        </p:nvSpPr>
        <p:spPr>
          <a:xfrm>
            <a:off x="1312412" y="1414312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067D133-9B49-0F49-AA0E-AF705C186071}"/>
              </a:ext>
            </a:extLst>
          </p:cNvPr>
          <p:cNvCxnSpPr>
            <a:cxnSpLocks/>
          </p:cNvCxnSpPr>
          <p:nvPr/>
        </p:nvCxnSpPr>
        <p:spPr>
          <a:xfrm>
            <a:off x="1723656" y="2808767"/>
            <a:ext cx="4605763" cy="2681139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52">
            <a:extLst>
              <a:ext uri="{FF2B5EF4-FFF2-40B4-BE49-F238E27FC236}">
                <a16:creationId xmlns:a16="http://schemas.microsoft.com/office/drawing/2014/main" id="{6D979303-2A72-8146-A326-0C8048BF33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3869" y="1651390"/>
            <a:ext cx="573694" cy="188377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5A82C5C9-3076-F343-BE2B-4FE271BE4C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3068" y="3703689"/>
            <a:ext cx="473274" cy="184873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735949B8-AC3C-E44A-A15E-9833301433A8}"/>
              </a:ext>
            </a:extLst>
          </p:cNvPr>
          <p:cNvSpPr txBox="1"/>
          <p:nvPr/>
        </p:nvSpPr>
        <p:spPr>
          <a:xfrm>
            <a:off x="5154610" y="255126"/>
            <a:ext cx="6260150" cy="3970318"/>
          </a:xfrm>
          <a:prstGeom prst="rect">
            <a:avLst/>
          </a:prstGeom>
          <a:noFill/>
          <a:ln w="22225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>
                    <a:lumMod val="50000"/>
                  </a:schemeClr>
                </a:solidFill>
              </a:rPr>
              <a:t>Set up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HROV equipped with USBL that measures the </a:t>
            </a:r>
          </a:p>
          <a:p>
            <a:r>
              <a:rPr lang="en-US" sz="2000" dirty="0"/>
              <a:t>     position of the Docking Station (DS) with respect to 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DS equipped with USBL that measures the </a:t>
            </a:r>
          </a:p>
          <a:p>
            <a:r>
              <a:rPr lang="en-US" sz="2000" dirty="0"/>
              <a:t>      position of the HROV with respect to it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HROV equipped with Doppler log and AHRS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dirty="0">
                <a:solidFill>
                  <a:schemeClr val="accent5">
                    <a:lumMod val="50000"/>
                  </a:schemeClr>
                </a:solidFill>
              </a:rPr>
              <a:t>Goal</a:t>
            </a: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sz="2000" dirty="0"/>
              <a:t>       Dock HROV onto DS</a:t>
            </a:r>
          </a:p>
          <a:p>
            <a:endParaRPr 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3D70F8-DC12-154E-90D0-0C95ADBCE71D}"/>
              </a:ext>
            </a:extLst>
          </p:cNvPr>
          <p:cNvSpPr txBox="1"/>
          <p:nvPr/>
        </p:nvSpPr>
        <p:spPr>
          <a:xfrm>
            <a:off x="287378" y="6274240"/>
            <a:ext cx="2073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Lisbon, Jan 10, 2021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B3CCEB6-6313-144A-A9C7-74E463458707}"/>
              </a:ext>
            </a:extLst>
          </p:cNvPr>
          <p:cNvSpPr/>
          <p:nvPr/>
        </p:nvSpPr>
        <p:spPr>
          <a:xfrm>
            <a:off x="5061171" y="255126"/>
            <a:ext cx="6591567" cy="3633229"/>
          </a:xfrm>
          <a:prstGeom prst="rect">
            <a:avLst/>
          </a:prstGeom>
          <a:solidFill>
            <a:schemeClr val="accent1">
              <a:alpha val="1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968DC7-E66B-679E-C041-88C968F257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75547" y="4193470"/>
            <a:ext cx="814903" cy="35652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64C442-C803-ABE6-FEFE-CCC0F221D34A}"/>
              </a:ext>
            </a:extLst>
          </p:cNvPr>
          <p:cNvCxnSpPr>
            <a:cxnSpLocks/>
          </p:cNvCxnSpPr>
          <p:nvPr/>
        </p:nvCxnSpPr>
        <p:spPr>
          <a:xfrm>
            <a:off x="3078281" y="4508130"/>
            <a:ext cx="717640" cy="410454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99ECF2F6-0311-EB44-BFF6-F94492A460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7447" y="4294624"/>
            <a:ext cx="814903" cy="3565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90512B9-D6C6-ADFC-4328-12A6E764D0F8}"/>
              </a:ext>
            </a:extLst>
          </p:cNvPr>
          <p:cNvSpPr txBox="1"/>
          <p:nvPr/>
        </p:nvSpPr>
        <p:spPr>
          <a:xfrm>
            <a:off x="8284685" y="4747950"/>
            <a:ext cx="27397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Position of DS </a:t>
            </a:r>
            <a:r>
              <a:rPr lang="en-US" dirty="0" err="1"/>
              <a:t>wrt</a:t>
            </a:r>
            <a:r>
              <a:rPr lang="en-US" dirty="0"/>
              <a:t> HROV in </a:t>
            </a:r>
          </a:p>
          <a:p>
            <a:r>
              <a:rPr lang="en-US" dirty="0"/>
              <a:t>Inertial frame </a:t>
            </a:r>
          </a:p>
          <a:p>
            <a:r>
              <a:rPr lang="en-US" dirty="0"/>
              <a:t>-directed from DS to HROV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D8079FD-D3A3-4971-CCE1-0DFC737963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71634" y="1134518"/>
            <a:ext cx="333742" cy="24696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6645086-EBB4-56CA-7D38-63662780B0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63967" y="5069603"/>
            <a:ext cx="333742" cy="246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454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>
            <a:extLst>
              <a:ext uri="{FF2B5EF4-FFF2-40B4-BE49-F238E27FC236}">
                <a16:creationId xmlns:a16="http://schemas.microsoft.com/office/drawing/2014/main" id="{06A381EB-5902-6C1E-D0B8-DA6CDB4CB373}"/>
              </a:ext>
            </a:extLst>
          </p:cNvPr>
          <p:cNvSpPr/>
          <p:nvPr/>
        </p:nvSpPr>
        <p:spPr>
          <a:xfrm rot="1291881">
            <a:off x="7077035" y="5151942"/>
            <a:ext cx="1742871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A69DA60-E449-C868-3406-88B7BEC8F64F}"/>
              </a:ext>
            </a:extLst>
          </p:cNvPr>
          <p:cNvSpPr txBox="1"/>
          <p:nvPr/>
        </p:nvSpPr>
        <p:spPr>
          <a:xfrm>
            <a:off x="8721202" y="4864021"/>
            <a:ext cx="1649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Docking Station</a:t>
            </a:r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1697F13A-178F-D076-C416-414689CD07A4}"/>
              </a:ext>
            </a:extLst>
          </p:cNvPr>
          <p:cNvCxnSpPr>
            <a:cxnSpLocks/>
          </p:cNvCxnSpPr>
          <p:nvPr/>
        </p:nvCxnSpPr>
        <p:spPr>
          <a:xfrm flipH="1" flipV="1">
            <a:off x="6733512" y="5048687"/>
            <a:ext cx="1182627" cy="46231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F7324E29-83F7-487E-F623-6FE10A9C1521}"/>
              </a:ext>
            </a:extLst>
          </p:cNvPr>
          <p:cNvCxnSpPr>
            <a:cxnSpLocks/>
          </p:cNvCxnSpPr>
          <p:nvPr/>
        </p:nvCxnSpPr>
        <p:spPr>
          <a:xfrm flipV="1">
            <a:off x="7916138" y="4368354"/>
            <a:ext cx="369587" cy="114264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0" name="Group 89">
            <a:extLst>
              <a:ext uri="{FF2B5EF4-FFF2-40B4-BE49-F238E27FC236}">
                <a16:creationId xmlns:a16="http://schemas.microsoft.com/office/drawing/2014/main" id="{6738A2FF-CCF5-3B32-8E1B-4D5A65581908}"/>
              </a:ext>
            </a:extLst>
          </p:cNvPr>
          <p:cNvGrpSpPr/>
          <p:nvPr/>
        </p:nvGrpSpPr>
        <p:grpSpPr>
          <a:xfrm rot="4260501">
            <a:off x="4344572" y="1012690"/>
            <a:ext cx="1586183" cy="1142646"/>
            <a:chOff x="7557817" y="281990"/>
            <a:chExt cx="1586183" cy="1142646"/>
          </a:xfrm>
        </p:grpSpPr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7996CB30-03DB-E440-BD53-FA7D9847BA2F}"/>
                </a:ext>
              </a:extLst>
            </p:cNvPr>
            <p:cNvCxnSpPr>
              <a:cxnSpLocks/>
            </p:cNvCxnSpPr>
            <p:nvPr/>
          </p:nvCxnSpPr>
          <p:spPr>
            <a:xfrm rot="17339499" flipH="1" flipV="1">
              <a:off x="8183134" y="595821"/>
              <a:ext cx="2" cy="125063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A4BB0949-8A8A-CE53-EFC1-5F0A106F34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4413" y="281990"/>
              <a:ext cx="369587" cy="114264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945C52C0-7DDC-4D49-5AD4-EE2AFE873D08}"/>
              </a:ext>
            </a:extLst>
          </p:cNvPr>
          <p:cNvSpPr txBox="1"/>
          <p:nvPr/>
        </p:nvSpPr>
        <p:spPr>
          <a:xfrm>
            <a:off x="4768624" y="611367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A7265F6F-D6A6-EF6C-E979-79CB28762E69}"/>
              </a:ext>
            </a:extLst>
          </p:cNvPr>
          <p:cNvCxnSpPr>
            <a:cxnSpLocks/>
          </p:cNvCxnSpPr>
          <p:nvPr/>
        </p:nvCxnSpPr>
        <p:spPr>
          <a:xfrm flipH="1" flipV="1">
            <a:off x="7916135" y="4238703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AA66CC8A-0F23-14F5-457D-0D0541F255A7}"/>
              </a:ext>
            </a:extLst>
          </p:cNvPr>
          <p:cNvSpPr txBox="1"/>
          <p:nvPr/>
        </p:nvSpPr>
        <p:spPr>
          <a:xfrm>
            <a:off x="7748788" y="3885364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pic>
        <p:nvPicPr>
          <p:cNvPr id="96" name="Picture 95">
            <a:extLst>
              <a:ext uri="{FF2B5EF4-FFF2-40B4-BE49-F238E27FC236}">
                <a16:creationId xmlns:a16="http://schemas.microsoft.com/office/drawing/2014/main" id="{5717F3F1-F55F-88B9-50D6-B506AEF87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9580" y="4589543"/>
            <a:ext cx="360938" cy="184666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D2D63251-69FB-5219-4F7C-1D50D1574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3011" y="4097246"/>
            <a:ext cx="311909" cy="159901"/>
          </a:xfrm>
          <a:prstGeom prst="rect">
            <a:avLst/>
          </a:prstGeom>
        </p:spPr>
      </p:pic>
      <p:sp>
        <p:nvSpPr>
          <p:cNvPr id="98" name="Rectangle 97">
            <a:extLst>
              <a:ext uri="{FF2B5EF4-FFF2-40B4-BE49-F238E27FC236}">
                <a16:creationId xmlns:a16="http://schemas.microsoft.com/office/drawing/2014/main" id="{CD382728-0783-4C7E-D0A2-735A9075DB10}"/>
              </a:ext>
            </a:extLst>
          </p:cNvPr>
          <p:cNvSpPr/>
          <p:nvPr/>
        </p:nvSpPr>
        <p:spPr>
          <a:xfrm rot="1368189">
            <a:off x="3143061" y="2709331"/>
            <a:ext cx="1386691" cy="64954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DDAE9CC-13A4-1463-604D-A2606D95A7A5}"/>
              </a:ext>
            </a:extLst>
          </p:cNvPr>
          <p:cNvSpPr txBox="1"/>
          <p:nvPr/>
        </p:nvSpPr>
        <p:spPr>
          <a:xfrm>
            <a:off x="2485356" y="3185474"/>
            <a:ext cx="732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HROV</a:t>
            </a:r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C8ECB32E-5D42-2D68-7623-B4CEC0359860}"/>
              </a:ext>
            </a:extLst>
          </p:cNvPr>
          <p:cNvCxnSpPr>
            <a:cxnSpLocks/>
          </p:cNvCxnSpPr>
          <p:nvPr/>
        </p:nvCxnSpPr>
        <p:spPr>
          <a:xfrm flipH="1">
            <a:off x="3493081" y="3034103"/>
            <a:ext cx="343325" cy="75591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A1484407-4079-F66F-8244-B9D8E3EACF61}"/>
              </a:ext>
            </a:extLst>
          </p:cNvPr>
          <p:cNvCxnSpPr>
            <a:cxnSpLocks/>
          </p:cNvCxnSpPr>
          <p:nvPr/>
        </p:nvCxnSpPr>
        <p:spPr>
          <a:xfrm>
            <a:off x="3831998" y="3022468"/>
            <a:ext cx="985031" cy="35762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6E04D6C0-3167-B19A-B09D-EF5C33C2C916}"/>
              </a:ext>
            </a:extLst>
          </p:cNvPr>
          <p:cNvCxnSpPr>
            <a:cxnSpLocks/>
          </p:cNvCxnSpPr>
          <p:nvPr/>
        </p:nvCxnSpPr>
        <p:spPr>
          <a:xfrm>
            <a:off x="3907911" y="3043992"/>
            <a:ext cx="4007750" cy="2461825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5" name="Picture 104">
            <a:extLst>
              <a:ext uri="{FF2B5EF4-FFF2-40B4-BE49-F238E27FC236}">
                <a16:creationId xmlns:a16="http://schemas.microsoft.com/office/drawing/2014/main" id="{86DA5664-D166-2B08-9B1C-E44428274D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5456" y="3180214"/>
            <a:ext cx="573694" cy="188377"/>
          </a:xfrm>
          <a:prstGeom prst="rect">
            <a:avLst/>
          </a:prstGeom>
        </p:spPr>
      </p:pic>
      <p:pic>
        <p:nvPicPr>
          <p:cNvPr id="106" name="Picture 105">
            <a:extLst>
              <a:ext uri="{FF2B5EF4-FFF2-40B4-BE49-F238E27FC236}">
                <a16:creationId xmlns:a16="http://schemas.microsoft.com/office/drawing/2014/main" id="{C622B0EE-B317-E0D0-93C8-DD0D4B7D22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0006" y="3688058"/>
            <a:ext cx="473274" cy="184873"/>
          </a:xfrm>
          <a:prstGeom prst="rect">
            <a:avLst/>
          </a:prstGeom>
        </p:spPr>
      </p:pic>
      <p:sp>
        <p:nvSpPr>
          <p:cNvPr id="110" name="TextBox 109">
            <a:extLst>
              <a:ext uri="{FF2B5EF4-FFF2-40B4-BE49-F238E27FC236}">
                <a16:creationId xmlns:a16="http://schemas.microsoft.com/office/drawing/2014/main" id="{C21630AF-8E00-55B2-DDCC-F10DD84FEC00}"/>
              </a:ext>
            </a:extLst>
          </p:cNvPr>
          <p:cNvSpPr txBox="1"/>
          <p:nvPr/>
        </p:nvSpPr>
        <p:spPr>
          <a:xfrm>
            <a:off x="5650150" y="175413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0" name="Down Arrow 119">
            <a:extLst>
              <a:ext uri="{FF2B5EF4-FFF2-40B4-BE49-F238E27FC236}">
                <a16:creationId xmlns:a16="http://schemas.microsoft.com/office/drawing/2014/main" id="{B432B97B-ABF3-089D-8E09-F4EE7113923A}"/>
              </a:ext>
            </a:extLst>
          </p:cNvPr>
          <p:cNvSpPr/>
          <p:nvPr/>
        </p:nvSpPr>
        <p:spPr>
          <a:xfrm rot="20180806">
            <a:off x="2913747" y="589537"/>
            <a:ext cx="362344" cy="10841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1" name="Picture 120">
            <a:extLst>
              <a:ext uri="{FF2B5EF4-FFF2-40B4-BE49-F238E27FC236}">
                <a16:creationId xmlns:a16="http://schemas.microsoft.com/office/drawing/2014/main" id="{0F5026F2-043A-B523-9D31-7150082C55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59882">
            <a:off x="2464386" y="1140516"/>
            <a:ext cx="381000" cy="279400"/>
          </a:xfrm>
          <a:prstGeom prst="rect">
            <a:avLst/>
          </a:prstGeom>
        </p:spPr>
      </p:pic>
      <p:sp>
        <p:nvSpPr>
          <p:cNvPr id="122" name="Down Arrow 121">
            <a:extLst>
              <a:ext uri="{FF2B5EF4-FFF2-40B4-BE49-F238E27FC236}">
                <a16:creationId xmlns:a16="http://schemas.microsoft.com/office/drawing/2014/main" id="{524FD8C9-A857-37D2-B929-DD7C7FEBB1F3}"/>
              </a:ext>
            </a:extLst>
          </p:cNvPr>
          <p:cNvSpPr/>
          <p:nvPr/>
        </p:nvSpPr>
        <p:spPr>
          <a:xfrm rot="9269317" flipH="1">
            <a:off x="3660542" y="2248226"/>
            <a:ext cx="45719" cy="816579"/>
          </a:xfrm>
          <a:prstGeom prst="down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D0CB8200-498D-F4C1-2130-F0E38A3E2260}"/>
              </a:ext>
            </a:extLst>
          </p:cNvPr>
          <p:cNvSpPr txBox="1"/>
          <p:nvPr/>
        </p:nvSpPr>
        <p:spPr>
          <a:xfrm>
            <a:off x="6920355" y="624293"/>
            <a:ext cx="39203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*  Illustration of the operation</a:t>
            </a:r>
          </a:p>
        </p:txBody>
      </p:sp>
      <p:pic>
        <p:nvPicPr>
          <p:cNvPr id="124" name="Picture 123">
            <a:extLst>
              <a:ext uri="{FF2B5EF4-FFF2-40B4-BE49-F238E27FC236}">
                <a16:creationId xmlns:a16="http://schemas.microsoft.com/office/drawing/2014/main" id="{73339432-E737-476B-922C-AFB9D1F927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46940" y="2240381"/>
            <a:ext cx="341585" cy="279479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F4BBD1AC-25E5-431F-442E-62ADA871426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7509" y="5391494"/>
            <a:ext cx="2690530" cy="414790"/>
          </a:xfrm>
          <a:prstGeom prst="rect">
            <a:avLst/>
          </a:prstGeom>
        </p:spPr>
      </p:pic>
      <p:pic>
        <p:nvPicPr>
          <p:cNvPr id="126" name="Picture 125">
            <a:extLst>
              <a:ext uri="{FF2B5EF4-FFF2-40B4-BE49-F238E27FC236}">
                <a16:creationId xmlns:a16="http://schemas.microsoft.com/office/drawing/2014/main" id="{C997DDE5-F5B0-DE63-7F7A-AEA337795F3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7509" y="4700571"/>
            <a:ext cx="1772115" cy="566595"/>
          </a:xfrm>
          <a:prstGeom prst="rect">
            <a:avLst/>
          </a:prstGeom>
        </p:spPr>
      </p:pic>
      <p:pic>
        <p:nvPicPr>
          <p:cNvPr id="127" name="Picture 126">
            <a:extLst>
              <a:ext uri="{FF2B5EF4-FFF2-40B4-BE49-F238E27FC236}">
                <a16:creationId xmlns:a16="http://schemas.microsoft.com/office/drawing/2014/main" id="{2D2F2AD9-C46A-09E6-F941-A0C59688DEC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2831" y="4125699"/>
            <a:ext cx="1270000" cy="457200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C1F209EE-E49A-6CDD-F13F-786235C2BCC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5380" y="6035996"/>
            <a:ext cx="3204403" cy="484799"/>
          </a:xfrm>
          <a:prstGeom prst="rect">
            <a:avLst/>
          </a:prstGeom>
        </p:spPr>
      </p:pic>
      <p:sp>
        <p:nvSpPr>
          <p:cNvPr id="129" name="Rectangle 128">
            <a:extLst>
              <a:ext uri="{FF2B5EF4-FFF2-40B4-BE49-F238E27FC236}">
                <a16:creationId xmlns:a16="http://schemas.microsoft.com/office/drawing/2014/main" id="{82130149-75ED-D720-96A1-A32A9AF00E05}"/>
              </a:ext>
            </a:extLst>
          </p:cNvPr>
          <p:cNvSpPr/>
          <p:nvPr/>
        </p:nvSpPr>
        <p:spPr>
          <a:xfrm>
            <a:off x="519689" y="3958527"/>
            <a:ext cx="3984877" cy="2678465"/>
          </a:xfrm>
          <a:prstGeom prst="rect">
            <a:avLst/>
          </a:prstGeom>
          <a:solidFill>
            <a:schemeClr val="accent1">
              <a:alpha val="6819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900C9093-D640-8F60-D7A1-93584723DC75}"/>
              </a:ext>
            </a:extLst>
          </p:cNvPr>
          <p:cNvSpPr txBox="1"/>
          <p:nvPr/>
        </p:nvSpPr>
        <p:spPr>
          <a:xfrm>
            <a:off x="3908566" y="407241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22213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>
            <a:extLst>
              <a:ext uri="{FF2B5EF4-FFF2-40B4-BE49-F238E27FC236}">
                <a16:creationId xmlns:a16="http://schemas.microsoft.com/office/drawing/2014/main" id="{06A381EB-5902-6C1E-D0B8-DA6CDB4CB373}"/>
              </a:ext>
            </a:extLst>
          </p:cNvPr>
          <p:cNvSpPr/>
          <p:nvPr/>
        </p:nvSpPr>
        <p:spPr>
          <a:xfrm rot="1291881">
            <a:off x="6905837" y="5521275"/>
            <a:ext cx="1742871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A69DA60-E449-C868-3406-88B7BEC8F64F}"/>
              </a:ext>
            </a:extLst>
          </p:cNvPr>
          <p:cNvSpPr txBox="1"/>
          <p:nvPr/>
        </p:nvSpPr>
        <p:spPr>
          <a:xfrm>
            <a:off x="8721202" y="4864021"/>
            <a:ext cx="1649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Docking Station</a:t>
            </a:r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1697F13A-178F-D076-C416-414689CD07A4}"/>
              </a:ext>
            </a:extLst>
          </p:cNvPr>
          <p:cNvCxnSpPr>
            <a:cxnSpLocks/>
          </p:cNvCxnSpPr>
          <p:nvPr/>
        </p:nvCxnSpPr>
        <p:spPr>
          <a:xfrm flipH="1" flipV="1">
            <a:off x="6528522" y="5516163"/>
            <a:ext cx="1182627" cy="46231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F7324E29-83F7-487E-F623-6FE10A9C1521}"/>
              </a:ext>
            </a:extLst>
          </p:cNvPr>
          <p:cNvCxnSpPr>
            <a:cxnSpLocks/>
          </p:cNvCxnSpPr>
          <p:nvPr/>
        </p:nvCxnSpPr>
        <p:spPr>
          <a:xfrm flipV="1">
            <a:off x="7711626" y="4788472"/>
            <a:ext cx="369587" cy="114264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0" name="Group 89">
            <a:extLst>
              <a:ext uri="{FF2B5EF4-FFF2-40B4-BE49-F238E27FC236}">
                <a16:creationId xmlns:a16="http://schemas.microsoft.com/office/drawing/2014/main" id="{6738A2FF-CCF5-3B32-8E1B-4D5A65581908}"/>
              </a:ext>
            </a:extLst>
          </p:cNvPr>
          <p:cNvGrpSpPr/>
          <p:nvPr/>
        </p:nvGrpSpPr>
        <p:grpSpPr>
          <a:xfrm rot="4260501">
            <a:off x="4344572" y="1012690"/>
            <a:ext cx="1586183" cy="1142646"/>
            <a:chOff x="7557817" y="281990"/>
            <a:chExt cx="1586183" cy="1142646"/>
          </a:xfrm>
        </p:grpSpPr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7996CB30-03DB-E440-BD53-FA7D9847BA2F}"/>
                </a:ext>
              </a:extLst>
            </p:cNvPr>
            <p:cNvCxnSpPr>
              <a:cxnSpLocks/>
            </p:cNvCxnSpPr>
            <p:nvPr/>
          </p:nvCxnSpPr>
          <p:spPr>
            <a:xfrm rot="17339499" flipH="1" flipV="1">
              <a:off x="8183134" y="595821"/>
              <a:ext cx="2" cy="125063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A4BB0949-8A8A-CE53-EFC1-5F0A106F34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4413" y="281990"/>
              <a:ext cx="369587" cy="114264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945C52C0-7DDC-4D49-5AD4-EE2AFE873D08}"/>
              </a:ext>
            </a:extLst>
          </p:cNvPr>
          <p:cNvSpPr txBox="1"/>
          <p:nvPr/>
        </p:nvSpPr>
        <p:spPr>
          <a:xfrm>
            <a:off x="4768624" y="611367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A7265F6F-D6A6-EF6C-E979-79CB28762E69}"/>
              </a:ext>
            </a:extLst>
          </p:cNvPr>
          <p:cNvCxnSpPr>
            <a:cxnSpLocks/>
          </p:cNvCxnSpPr>
          <p:nvPr/>
        </p:nvCxnSpPr>
        <p:spPr>
          <a:xfrm flipH="1" flipV="1">
            <a:off x="7711623" y="4658821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AA66CC8A-0F23-14F5-457D-0D0541F255A7}"/>
              </a:ext>
            </a:extLst>
          </p:cNvPr>
          <p:cNvSpPr txBox="1"/>
          <p:nvPr/>
        </p:nvSpPr>
        <p:spPr>
          <a:xfrm>
            <a:off x="7544276" y="4305482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CD382728-0783-4C7E-D0A2-735A9075DB10}"/>
              </a:ext>
            </a:extLst>
          </p:cNvPr>
          <p:cNvSpPr/>
          <p:nvPr/>
        </p:nvSpPr>
        <p:spPr>
          <a:xfrm rot="1368189">
            <a:off x="3143061" y="2709331"/>
            <a:ext cx="1386691" cy="64954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7DDAE9CC-13A4-1463-604D-A2606D95A7A5}"/>
              </a:ext>
            </a:extLst>
          </p:cNvPr>
          <p:cNvSpPr txBox="1"/>
          <p:nvPr/>
        </p:nvSpPr>
        <p:spPr>
          <a:xfrm>
            <a:off x="2485356" y="3185474"/>
            <a:ext cx="732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HROV</a:t>
            </a:r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C8ECB32E-5D42-2D68-7623-B4CEC0359860}"/>
              </a:ext>
            </a:extLst>
          </p:cNvPr>
          <p:cNvCxnSpPr>
            <a:cxnSpLocks/>
          </p:cNvCxnSpPr>
          <p:nvPr/>
        </p:nvCxnSpPr>
        <p:spPr>
          <a:xfrm flipH="1">
            <a:off x="3493081" y="3034103"/>
            <a:ext cx="343325" cy="75591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A1484407-4079-F66F-8244-B9D8E3EACF61}"/>
              </a:ext>
            </a:extLst>
          </p:cNvPr>
          <p:cNvCxnSpPr>
            <a:cxnSpLocks/>
          </p:cNvCxnSpPr>
          <p:nvPr/>
        </p:nvCxnSpPr>
        <p:spPr>
          <a:xfrm>
            <a:off x="3831998" y="3022468"/>
            <a:ext cx="985031" cy="35762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6E04D6C0-3167-B19A-B09D-EF5C33C2C916}"/>
              </a:ext>
            </a:extLst>
          </p:cNvPr>
          <p:cNvCxnSpPr>
            <a:cxnSpLocks/>
          </p:cNvCxnSpPr>
          <p:nvPr/>
        </p:nvCxnSpPr>
        <p:spPr>
          <a:xfrm>
            <a:off x="3882403" y="3055670"/>
            <a:ext cx="3828746" cy="2914474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5" name="Picture 104">
            <a:extLst>
              <a:ext uri="{FF2B5EF4-FFF2-40B4-BE49-F238E27FC236}">
                <a16:creationId xmlns:a16="http://schemas.microsoft.com/office/drawing/2014/main" id="{86DA5664-D166-2B08-9B1C-E44428274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5456" y="3180214"/>
            <a:ext cx="573694" cy="188377"/>
          </a:xfrm>
          <a:prstGeom prst="rect">
            <a:avLst/>
          </a:prstGeom>
        </p:spPr>
      </p:pic>
      <p:sp>
        <p:nvSpPr>
          <p:cNvPr id="110" name="TextBox 109">
            <a:extLst>
              <a:ext uri="{FF2B5EF4-FFF2-40B4-BE49-F238E27FC236}">
                <a16:creationId xmlns:a16="http://schemas.microsoft.com/office/drawing/2014/main" id="{C21630AF-8E00-55B2-DDCC-F10DD84FEC00}"/>
              </a:ext>
            </a:extLst>
          </p:cNvPr>
          <p:cNvSpPr txBox="1"/>
          <p:nvPr/>
        </p:nvSpPr>
        <p:spPr>
          <a:xfrm>
            <a:off x="5650150" y="175413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120" name="Down Arrow 119">
            <a:extLst>
              <a:ext uri="{FF2B5EF4-FFF2-40B4-BE49-F238E27FC236}">
                <a16:creationId xmlns:a16="http://schemas.microsoft.com/office/drawing/2014/main" id="{B432B97B-ABF3-089D-8E09-F4EE7113923A}"/>
              </a:ext>
            </a:extLst>
          </p:cNvPr>
          <p:cNvSpPr/>
          <p:nvPr/>
        </p:nvSpPr>
        <p:spPr>
          <a:xfrm rot="20180806">
            <a:off x="2913747" y="589537"/>
            <a:ext cx="362344" cy="10841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1" name="Picture 120">
            <a:extLst>
              <a:ext uri="{FF2B5EF4-FFF2-40B4-BE49-F238E27FC236}">
                <a16:creationId xmlns:a16="http://schemas.microsoft.com/office/drawing/2014/main" id="{0F5026F2-043A-B523-9D31-7150082C5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59882">
            <a:off x="2464386" y="1140516"/>
            <a:ext cx="381000" cy="279400"/>
          </a:xfrm>
          <a:prstGeom prst="rect">
            <a:avLst/>
          </a:prstGeom>
        </p:spPr>
      </p:pic>
      <p:sp>
        <p:nvSpPr>
          <p:cNvPr id="122" name="Down Arrow 121">
            <a:extLst>
              <a:ext uri="{FF2B5EF4-FFF2-40B4-BE49-F238E27FC236}">
                <a16:creationId xmlns:a16="http://schemas.microsoft.com/office/drawing/2014/main" id="{524FD8C9-A857-37D2-B929-DD7C7FEBB1F3}"/>
              </a:ext>
            </a:extLst>
          </p:cNvPr>
          <p:cNvSpPr/>
          <p:nvPr/>
        </p:nvSpPr>
        <p:spPr>
          <a:xfrm rot="9269317" flipH="1">
            <a:off x="3660542" y="2248226"/>
            <a:ext cx="45719" cy="816579"/>
          </a:xfrm>
          <a:prstGeom prst="down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4" name="Picture 123">
            <a:extLst>
              <a:ext uri="{FF2B5EF4-FFF2-40B4-BE49-F238E27FC236}">
                <a16:creationId xmlns:a16="http://schemas.microsoft.com/office/drawing/2014/main" id="{73339432-E737-476B-922C-AFB9D1F927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6940" y="2240381"/>
            <a:ext cx="341585" cy="279479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92DCAC93-9EF7-ED7D-C7E5-25BA1AEAE2DC}"/>
              </a:ext>
            </a:extLst>
          </p:cNvPr>
          <p:cNvGrpSpPr/>
          <p:nvPr/>
        </p:nvGrpSpPr>
        <p:grpSpPr>
          <a:xfrm>
            <a:off x="2266764" y="3677777"/>
            <a:ext cx="2645727" cy="1662794"/>
            <a:chOff x="3375187" y="3374928"/>
            <a:chExt cx="2645727" cy="1662794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409A2B3B-14D1-8C3C-9531-430457FFF718}"/>
                </a:ext>
              </a:extLst>
            </p:cNvPr>
            <p:cNvGrpSpPr/>
            <p:nvPr/>
          </p:nvGrpSpPr>
          <p:grpSpPr>
            <a:xfrm>
              <a:off x="3375187" y="3768310"/>
              <a:ext cx="2645727" cy="1269412"/>
              <a:chOff x="3375187" y="3768310"/>
              <a:chExt cx="2645727" cy="1269412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EF23B31F-B713-0203-00CA-D563910C8FBE}"/>
                  </a:ext>
                </a:extLst>
              </p:cNvPr>
              <p:cNvSpPr/>
              <p:nvPr/>
            </p:nvSpPr>
            <p:spPr>
              <a:xfrm rot="1368189">
                <a:off x="3613547" y="3768310"/>
                <a:ext cx="1386691" cy="649544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F2FF7247-A358-180C-1F17-3737D7D971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447220" y="4233192"/>
                <a:ext cx="573694" cy="188377"/>
              </a:xfrm>
              <a:prstGeom prst="rect">
                <a:avLst/>
              </a:prstGeom>
            </p:spPr>
          </p:pic>
          <p:cxnSp>
            <p:nvCxnSpPr>
              <p:cNvPr id="7" name="Straight Arrow Connector 6">
                <a:extLst>
                  <a:ext uri="{FF2B5EF4-FFF2-40B4-BE49-F238E27FC236}">
                    <a16:creationId xmlns:a16="http://schemas.microsoft.com/office/drawing/2014/main" id="{A767F006-F134-B459-F557-5B5B3D993E6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83762" y="4075446"/>
                <a:ext cx="985031" cy="357629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75CBF977-FAAE-17FC-D9E1-1D0CCEF360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75187" y="4710312"/>
                <a:ext cx="473274" cy="184873"/>
              </a:xfrm>
              <a:prstGeom prst="rect">
                <a:avLst/>
              </a:prstGeom>
            </p:spPr>
          </p:pic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5749A16B-F567-40E2-8301-B235C494F9B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875733" y="4093082"/>
                <a:ext cx="484586" cy="944640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Left Arrow 3">
              <a:extLst>
                <a:ext uri="{FF2B5EF4-FFF2-40B4-BE49-F238E27FC236}">
                  <a16:creationId xmlns:a16="http://schemas.microsoft.com/office/drawing/2014/main" id="{86D93A76-E3D6-4172-C9C1-11F40F80113C}"/>
                </a:ext>
              </a:extLst>
            </p:cNvPr>
            <p:cNvSpPr/>
            <p:nvPr/>
          </p:nvSpPr>
          <p:spPr>
            <a:xfrm rot="17848506">
              <a:off x="5051800" y="3651254"/>
              <a:ext cx="854080" cy="301427"/>
            </a:xfrm>
            <a:prstGeom prst="leftArrow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B0653B-F1AA-16FE-D792-B380DE211134}"/>
              </a:ext>
            </a:extLst>
          </p:cNvPr>
          <p:cNvCxnSpPr>
            <a:cxnSpLocks/>
          </p:cNvCxnSpPr>
          <p:nvPr/>
        </p:nvCxnSpPr>
        <p:spPr>
          <a:xfrm>
            <a:off x="3223568" y="4358124"/>
            <a:ext cx="4420631" cy="1555301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3959790-2947-0749-FEF7-20DD5AE4D5AC}"/>
              </a:ext>
            </a:extLst>
          </p:cNvPr>
          <p:cNvSpPr txBox="1"/>
          <p:nvPr/>
        </p:nvSpPr>
        <p:spPr>
          <a:xfrm>
            <a:off x="5433883" y="22398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6.3  </a:t>
            </a:r>
            <a:r>
              <a:rPr lang="en-US" sz="1800" dirty="0" err="1"/>
              <a:t>Manuever</a:t>
            </a:r>
            <a:r>
              <a:rPr lang="en-US" sz="1800" dirty="0"/>
              <a:t> to align the axis of the HROV and DS, with opposite directions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A37FF5E8-2F6D-8234-ACB9-8E0D84518155}"/>
              </a:ext>
            </a:extLst>
          </p:cNvPr>
          <p:cNvSpPr/>
          <p:nvPr/>
        </p:nvSpPr>
        <p:spPr>
          <a:xfrm rot="9269317" flipH="1">
            <a:off x="3078557" y="3636784"/>
            <a:ext cx="45719" cy="816579"/>
          </a:xfrm>
          <a:prstGeom prst="down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A5644B9-3BD6-6791-D67A-A42868BB8FC1}"/>
              </a:ext>
            </a:extLst>
          </p:cNvPr>
          <p:cNvSpPr txBox="1"/>
          <p:nvPr/>
        </p:nvSpPr>
        <p:spPr>
          <a:xfrm>
            <a:off x="5433883" y="99754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(more complicated, because we need to move the vehicle and at the same time keep the objective of (asymptotically) driving the vehicle to a stop, counteracting the current).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57AA766-D4BB-4CE2-B96E-BCA2C1CD571A}"/>
              </a:ext>
            </a:extLst>
          </p:cNvPr>
          <p:cNvSpPr txBox="1"/>
          <p:nvPr/>
        </p:nvSpPr>
        <p:spPr>
          <a:xfrm>
            <a:off x="5673202" y="2301964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Things to do at the same time:</a:t>
            </a:r>
          </a:p>
          <a:p>
            <a:r>
              <a:rPr lang="en-US" dirty="0"/>
              <a:t>(1) </a:t>
            </a:r>
            <a:r>
              <a:rPr lang="en-US" sz="1800" dirty="0"/>
              <a:t>Engage the systems needed to keep the HROV and DS axis parallel</a:t>
            </a:r>
          </a:p>
          <a:p>
            <a:r>
              <a:rPr lang="en-US" dirty="0"/>
              <a:t>(2) Engage the system responsible for driving the y-component of the HROV USBL measurement to zero</a:t>
            </a:r>
          </a:p>
          <a:p>
            <a:r>
              <a:rPr lang="en-US" dirty="0"/>
              <a:t>(3) Fight the current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EA281C9-E07B-DB7D-4B4A-776842C6F875}"/>
              </a:ext>
            </a:extLst>
          </p:cNvPr>
          <p:cNvSpPr txBox="1"/>
          <p:nvPr/>
        </p:nvSpPr>
        <p:spPr>
          <a:xfrm>
            <a:off x="530871" y="566575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arenR"/>
            </a:pPr>
            <a:r>
              <a:rPr lang="en-US" sz="1800" dirty="0"/>
              <a:t>Detailed before</a:t>
            </a:r>
          </a:p>
          <a:p>
            <a:r>
              <a:rPr lang="en-US" dirty="0"/>
              <a:t>2), 3) – to be done now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555332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261BA97-0D8E-F9B6-27AF-7DD094C7249A}"/>
              </a:ext>
            </a:extLst>
          </p:cNvPr>
          <p:cNvSpPr txBox="1"/>
          <p:nvPr/>
        </p:nvSpPr>
        <p:spPr>
          <a:xfrm>
            <a:off x="455465" y="414590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Items 2) and 3)</a:t>
            </a:r>
          </a:p>
          <a:p>
            <a:endParaRPr lang="en-US" dirty="0"/>
          </a:p>
          <a:p>
            <a:r>
              <a:rPr lang="en-US" sz="1800" dirty="0"/>
              <a:t>Driving </a:t>
            </a:r>
            <a:r>
              <a:rPr lang="en-US" sz="1800" b="1" i="1" dirty="0"/>
              <a:t>p</a:t>
            </a:r>
            <a:r>
              <a:rPr lang="en-US" sz="1800" dirty="0"/>
              <a:t> (</a:t>
            </a:r>
            <a:r>
              <a:rPr lang="en-US" dirty="0"/>
              <a:t>obtained from the y </a:t>
            </a:r>
          </a:p>
          <a:p>
            <a:r>
              <a:rPr lang="en-US" dirty="0"/>
              <a:t>component of the HROV USBL reading) to 0;</a:t>
            </a:r>
          </a:p>
          <a:p>
            <a:r>
              <a:rPr lang="en-US" dirty="0"/>
              <a:t>this is the only type of motion required at this point</a:t>
            </a:r>
            <a:endParaRPr lang="en-US" sz="1800" dirty="0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70563639-AFDE-FDBC-CBDF-BED01423C064}"/>
              </a:ext>
            </a:extLst>
          </p:cNvPr>
          <p:cNvSpPr/>
          <p:nvPr/>
        </p:nvSpPr>
        <p:spPr>
          <a:xfrm>
            <a:off x="1145303" y="3009325"/>
            <a:ext cx="684917" cy="29745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AF1AF41-47F4-BBA8-1DE5-BB48B8A39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986" y="3433428"/>
            <a:ext cx="1110243" cy="30886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918B227-BD0B-009C-A041-39B2210980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3209" y="2781742"/>
            <a:ext cx="1344865" cy="29986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0E46C82-0B99-CC01-82C8-A36142D286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8546" y="2076885"/>
            <a:ext cx="2781122" cy="35435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0EAD9CF-B32F-BA54-FB3C-C8E95929D5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59039" y="1298920"/>
            <a:ext cx="547577" cy="23467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35EB07B-8A0D-A40D-5542-6DBD54DD1471}"/>
              </a:ext>
            </a:extLst>
          </p:cNvPr>
          <p:cNvSpPr txBox="1"/>
          <p:nvPr/>
        </p:nvSpPr>
        <p:spPr>
          <a:xfrm>
            <a:off x="5488646" y="954593"/>
            <a:ext cx="635336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(previously we used v (sway), but because we have currents we now declare that the total inertial velocity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Is the one that must be manipulated)       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615DDC-EFC4-1544-8FF8-8745D1B99D9F}"/>
              </a:ext>
            </a:extLst>
          </p:cNvPr>
          <p:cNvSpPr txBox="1"/>
          <p:nvPr/>
        </p:nvSpPr>
        <p:spPr>
          <a:xfrm>
            <a:off x="461821" y="4014782"/>
            <a:ext cx="61507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How do we make                                             track</a:t>
            </a:r>
          </a:p>
          <a:p>
            <a:r>
              <a:rPr lang="en-US" dirty="0"/>
              <a:t>by manipulating           ?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1A993B6D-00C1-6935-DFBA-F91D1CAF41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18273" y="4065474"/>
            <a:ext cx="2083139" cy="34895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CA08315-8B14-E1A5-8561-3CF975A2C1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82549" y="4100933"/>
            <a:ext cx="645307" cy="264381"/>
          </a:xfrm>
          <a:prstGeom prst="rect">
            <a:avLst/>
          </a:prstGeom>
        </p:spPr>
      </p:pic>
      <p:sp>
        <p:nvSpPr>
          <p:cNvPr id="27" name="Triangle 26">
            <a:extLst>
              <a:ext uri="{FF2B5EF4-FFF2-40B4-BE49-F238E27FC236}">
                <a16:creationId xmlns:a16="http://schemas.microsoft.com/office/drawing/2014/main" id="{97482C6C-0433-39C2-7EFD-194E11F18018}"/>
              </a:ext>
            </a:extLst>
          </p:cNvPr>
          <p:cNvSpPr/>
          <p:nvPr/>
        </p:nvSpPr>
        <p:spPr>
          <a:xfrm rot="5400000">
            <a:off x="8046917" y="2551989"/>
            <a:ext cx="923328" cy="830694"/>
          </a:xfrm>
          <a:prstGeom prst="triangle">
            <a:avLst/>
          </a:prstGeom>
          <a:solidFill>
            <a:schemeClr val="accent1">
              <a:alpha val="3282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F43DCFB6-56CF-09AD-218A-2112BC84896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14137" y="2751819"/>
            <a:ext cx="251997" cy="491994"/>
          </a:xfrm>
          <a:prstGeom prst="rect">
            <a:avLst/>
          </a:prstGeom>
        </p:spPr>
      </p:pic>
      <p:sp>
        <p:nvSpPr>
          <p:cNvPr id="29" name="Oval 28">
            <a:extLst>
              <a:ext uri="{FF2B5EF4-FFF2-40B4-BE49-F238E27FC236}">
                <a16:creationId xmlns:a16="http://schemas.microsoft.com/office/drawing/2014/main" id="{10AF3564-B46F-50D9-992C-06D16643594B}"/>
              </a:ext>
            </a:extLst>
          </p:cNvPr>
          <p:cNvSpPr/>
          <p:nvPr/>
        </p:nvSpPr>
        <p:spPr>
          <a:xfrm>
            <a:off x="9771382" y="2785250"/>
            <a:ext cx="381000" cy="392634"/>
          </a:xfrm>
          <a:prstGeom prst="ellipse">
            <a:avLst/>
          </a:prstGeom>
          <a:solidFill>
            <a:schemeClr val="accent1">
              <a:alpha val="2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A8B7DF50-6666-B1FF-A383-26C125A36442}"/>
              </a:ext>
            </a:extLst>
          </p:cNvPr>
          <p:cNvSpPr/>
          <p:nvPr/>
        </p:nvSpPr>
        <p:spPr>
          <a:xfrm>
            <a:off x="6331813" y="2771019"/>
            <a:ext cx="381000" cy="392634"/>
          </a:xfrm>
          <a:prstGeom prst="ellipse">
            <a:avLst/>
          </a:prstGeom>
          <a:solidFill>
            <a:schemeClr val="accent1">
              <a:alpha val="2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82949AF-1534-9C8E-FC56-A660F9B7D9DC}"/>
              </a:ext>
            </a:extLst>
          </p:cNvPr>
          <p:cNvSpPr/>
          <p:nvPr/>
        </p:nvSpPr>
        <p:spPr>
          <a:xfrm>
            <a:off x="7151839" y="2777845"/>
            <a:ext cx="476031" cy="392635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AA3A807-DA6D-0DFC-DE41-27B9965444B6}"/>
              </a:ext>
            </a:extLst>
          </p:cNvPr>
          <p:cNvSpPr txBox="1"/>
          <p:nvPr/>
        </p:nvSpPr>
        <p:spPr>
          <a:xfrm flipH="1">
            <a:off x="7179550" y="2690711"/>
            <a:ext cx="1138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k</a:t>
            </a:r>
            <a:r>
              <a:rPr lang="en-US" sz="2800" baseline="-25000" dirty="0" err="1"/>
              <a:t>T</a:t>
            </a:r>
            <a:endParaRPr lang="en-US" sz="2800" baseline="-25000" dirty="0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942635B-C817-C965-0F28-09F9D3752FD8}"/>
              </a:ext>
            </a:extLst>
          </p:cNvPr>
          <p:cNvCxnSpPr>
            <a:cxnSpLocks/>
          </p:cNvCxnSpPr>
          <p:nvPr/>
        </p:nvCxnSpPr>
        <p:spPr>
          <a:xfrm>
            <a:off x="7627870" y="2986741"/>
            <a:ext cx="438129" cy="110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FF7EBA2-97F8-42EE-3AB9-E48B1B9C9523}"/>
              </a:ext>
            </a:extLst>
          </p:cNvPr>
          <p:cNvCxnSpPr>
            <a:cxnSpLocks/>
          </p:cNvCxnSpPr>
          <p:nvPr/>
        </p:nvCxnSpPr>
        <p:spPr>
          <a:xfrm>
            <a:off x="8951163" y="2974741"/>
            <a:ext cx="820219" cy="68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D70B96B-D4B0-560A-AA8E-24261BB0263C}"/>
              </a:ext>
            </a:extLst>
          </p:cNvPr>
          <p:cNvCxnSpPr>
            <a:cxnSpLocks/>
          </p:cNvCxnSpPr>
          <p:nvPr/>
        </p:nvCxnSpPr>
        <p:spPr>
          <a:xfrm>
            <a:off x="9961882" y="2204216"/>
            <a:ext cx="0" cy="5810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922FF6D-51B3-B0E2-B72C-F24CA0744E03}"/>
              </a:ext>
            </a:extLst>
          </p:cNvPr>
          <p:cNvCxnSpPr>
            <a:cxnSpLocks/>
          </p:cNvCxnSpPr>
          <p:nvPr/>
        </p:nvCxnSpPr>
        <p:spPr>
          <a:xfrm flipH="1">
            <a:off x="6522313" y="2204216"/>
            <a:ext cx="10231" cy="5810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951E761E-CACE-5BEE-4238-8CE7911A391D}"/>
              </a:ext>
            </a:extLst>
          </p:cNvPr>
          <p:cNvCxnSpPr>
            <a:cxnSpLocks/>
          </p:cNvCxnSpPr>
          <p:nvPr/>
        </p:nvCxnSpPr>
        <p:spPr>
          <a:xfrm>
            <a:off x="6684249" y="2986740"/>
            <a:ext cx="438129" cy="110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1A4C21D-A792-E58C-BAF1-76EC3B1AE6C7}"/>
              </a:ext>
            </a:extLst>
          </p:cNvPr>
          <p:cNvCxnSpPr>
            <a:cxnSpLocks/>
          </p:cNvCxnSpPr>
          <p:nvPr/>
        </p:nvCxnSpPr>
        <p:spPr>
          <a:xfrm flipV="1">
            <a:off x="6545907" y="3161558"/>
            <a:ext cx="0" cy="5688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Picture 58">
            <a:extLst>
              <a:ext uri="{FF2B5EF4-FFF2-40B4-BE49-F238E27FC236}">
                <a16:creationId xmlns:a16="http://schemas.microsoft.com/office/drawing/2014/main" id="{0D7C6F0F-6B4D-6085-7FF9-A6FB543E72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48890" y="2051183"/>
            <a:ext cx="645307" cy="264381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77E4A959-CA78-B90E-B464-F464D0C312E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15367" y="1964309"/>
            <a:ext cx="381000" cy="279400"/>
          </a:xfrm>
          <a:prstGeom prst="rect">
            <a:avLst/>
          </a:prstGeom>
        </p:spPr>
      </p:pic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431549B7-3FD2-D121-6213-016794A02891}"/>
              </a:ext>
            </a:extLst>
          </p:cNvPr>
          <p:cNvCxnSpPr>
            <a:cxnSpLocks/>
          </p:cNvCxnSpPr>
          <p:nvPr/>
        </p:nvCxnSpPr>
        <p:spPr>
          <a:xfrm>
            <a:off x="6545907" y="3725030"/>
            <a:ext cx="34159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6A7A6687-114B-D6B9-2FBF-90AEFB6F89F9}"/>
              </a:ext>
            </a:extLst>
          </p:cNvPr>
          <p:cNvCxnSpPr>
            <a:cxnSpLocks/>
          </p:cNvCxnSpPr>
          <p:nvPr/>
        </p:nvCxnSpPr>
        <p:spPr>
          <a:xfrm flipH="1">
            <a:off x="9989117" y="3160033"/>
            <a:ext cx="505" cy="5880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F5E32124-7F7C-8467-99C3-E36A43382109}"/>
              </a:ext>
            </a:extLst>
          </p:cNvPr>
          <p:cNvSpPr txBox="1"/>
          <p:nvPr/>
        </p:nvSpPr>
        <p:spPr>
          <a:xfrm>
            <a:off x="6609317" y="2974162"/>
            <a:ext cx="2952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-</a:t>
            </a: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7BC9126F-9D08-6571-6D60-0F49DB4DA2E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19296" y="2537009"/>
            <a:ext cx="414426" cy="339076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066202C8-69A2-E68A-C9EF-938C81A25C4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157439" y="4403980"/>
            <a:ext cx="321668" cy="263183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182ACA3F-5CC0-06A4-7D3F-BA411BF1CDEF}"/>
              </a:ext>
            </a:extLst>
          </p:cNvPr>
          <p:cNvSpPr txBox="1"/>
          <p:nvPr/>
        </p:nvSpPr>
        <p:spPr>
          <a:xfrm>
            <a:off x="861827" y="467321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800" dirty="0"/>
              <a:t>Velocity of HROV with respect to the</a:t>
            </a:r>
          </a:p>
          <a:p>
            <a:r>
              <a:rPr lang="en-US" sz="1800" dirty="0"/>
              <a:t> fluid, in </a:t>
            </a:r>
            <a:r>
              <a:rPr lang="en-US" sz="1800" b="1" dirty="0"/>
              <a:t>inertial f</a:t>
            </a:r>
            <a:r>
              <a:rPr lang="en-US" sz="1800" dirty="0"/>
              <a:t>rame!</a:t>
            </a:r>
            <a:endParaRPr lang="en-US" dirty="0"/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AC97B584-E84E-E3B1-DF4E-0CDA4AE7840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6839" y="4807745"/>
            <a:ext cx="265007" cy="216824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CC62C1D7-CDF2-F9D3-8B43-1C8913C7495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41613" y="3934175"/>
            <a:ext cx="1270000" cy="457200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804EBE5A-660B-7BA1-F32A-82C3197B64B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112850" y="3279731"/>
            <a:ext cx="469900" cy="279400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55BF4936-DF36-D132-CD34-8A2F2607D41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308145" y="3864325"/>
            <a:ext cx="3441700" cy="596900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55A659DD-E2CC-10C3-D688-3EDC7010D09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279592" y="4619753"/>
            <a:ext cx="4627963" cy="574189"/>
          </a:xfrm>
          <a:prstGeom prst="rect">
            <a:avLst/>
          </a:prstGeom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3CAEE981-C705-C425-3990-5E45FB5207C6}"/>
              </a:ext>
            </a:extLst>
          </p:cNvPr>
          <p:cNvSpPr txBox="1"/>
          <p:nvPr/>
        </p:nvSpPr>
        <p:spPr>
          <a:xfrm>
            <a:off x="6273099" y="537116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Stabe</a:t>
            </a:r>
            <a:r>
              <a:rPr lang="en-US" dirty="0"/>
              <a:t> system with </a:t>
            </a:r>
          </a:p>
        </p:txBody>
      </p:sp>
      <p:pic>
        <p:nvPicPr>
          <p:cNvPr id="87" name="Picture 86">
            <a:extLst>
              <a:ext uri="{FF2B5EF4-FFF2-40B4-BE49-F238E27FC236}">
                <a16:creationId xmlns:a16="http://schemas.microsoft.com/office/drawing/2014/main" id="{10D7DF36-B437-25AD-F957-0352A8E0468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302127" y="5858057"/>
            <a:ext cx="2201484" cy="386602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ADA449A8-BCB6-2BDA-2ED6-F088C1AAA37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45542" y="5575379"/>
            <a:ext cx="3204403" cy="484799"/>
          </a:xfrm>
          <a:prstGeom prst="rect">
            <a:avLst/>
          </a:prstGeom>
        </p:spPr>
      </p:pic>
      <p:sp>
        <p:nvSpPr>
          <p:cNvPr id="89" name="Right Arrow 88">
            <a:extLst>
              <a:ext uri="{FF2B5EF4-FFF2-40B4-BE49-F238E27FC236}">
                <a16:creationId xmlns:a16="http://schemas.microsoft.com/office/drawing/2014/main" id="{B5A82148-AE45-28BC-B405-67B16622171E}"/>
              </a:ext>
            </a:extLst>
          </p:cNvPr>
          <p:cNvSpPr/>
          <p:nvPr/>
        </p:nvSpPr>
        <p:spPr>
          <a:xfrm flipH="1">
            <a:off x="4983081" y="5879831"/>
            <a:ext cx="744775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3C45A5A0-DFBA-7443-CDB8-11409738BE99}"/>
              </a:ext>
            </a:extLst>
          </p:cNvPr>
          <p:cNvSpPr/>
          <p:nvPr/>
        </p:nvSpPr>
        <p:spPr>
          <a:xfrm>
            <a:off x="727910" y="5466177"/>
            <a:ext cx="917829" cy="695882"/>
          </a:xfrm>
          <a:prstGeom prst="ellipse">
            <a:avLst/>
          </a:prstGeom>
          <a:solidFill>
            <a:schemeClr val="accent1">
              <a:alpha val="2779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EB20152-A60A-1EC4-00AB-95CE9E7696CC}"/>
              </a:ext>
            </a:extLst>
          </p:cNvPr>
          <p:cNvSpPr txBox="1"/>
          <p:nvPr/>
        </p:nvSpPr>
        <p:spPr>
          <a:xfrm>
            <a:off x="506839" y="6302920"/>
            <a:ext cx="2627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Reference for inner loops!</a:t>
            </a:r>
          </a:p>
        </p:txBody>
      </p:sp>
    </p:spTree>
    <p:extLst>
      <p:ext uri="{BB962C8B-B14F-4D97-AF65-F5344CB8AC3E}">
        <p14:creationId xmlns:p14="http://schemas.microsoft.com/office/powerpoint/2010/main" val="29706257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261BA97-0D8E-F9B6-27AF-7DD094C7249A}"/>
              </a:ext>
            </a:extLst>
          </p:cNvPr>
          <p:cNvSpPr txBox="1"/>
          <p:nvPr/>
        </p:nvSpPr>
        <p:spPr>
          <a:xfrm>
            <a:off x="485945" y="70415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6.4 – Drive the system towards the Docking Station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BFBDCF-0BC1-0418-0D64-D16F7CEE688B}"/>
              </a:ext>
            </a:extLst>
          </p:cNvPr>
          <p:cNvSpPr txBox="1"/>
          <p:nvPr/>
        </p:nvSpPr>
        <p:spPr>
          <a:xfrm>
            <a:off x="4191000" y="269301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The strategy is “obvious” </a:t>
            </a:r>
            <a:r>
              <a:rPr lang="en-US" sz="1800" dirty="0">
                <a:sym typeface="Wingdings" pitchFamily="2" charset="2"/>
              </a:rPr>
              <a:t>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6539588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14EB2C7-9E1D-1B45-9335-8CB014A5101C}"/>
              </a:ext>
            </a:extLst>
          </p:cNvPr>
          <p:cNvSpPr/>
          <p:nvPr/>
        </p:nvSpPr>
        <p:spPr>
          <a:xfrm rot="1291881">
            <a:off x="7730059" y="5372742"/>
            <a:ext cx="1742871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CD4E12-FD1F-7C40-9DB7-B36CE93F3459}"/>
              </a:ext>
            </a:extLst>
          </p:cNvPr>
          <p:cNvSpPr txBox="1"/>
          <p:nvPr/>
        </p:nvSpPr>
        <p:spPr>
          <a:xfrm>
            <a:off x="9961473" y="5625797"/>
            <a:ext cx="1649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Docking Station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17664FD-1267-1843-8B01-5ABCBBCD1F45}"/>
              </a:ext>
            </a:extLst>
          </p:cNvPr>
          <p:cNvCxnSpPr>
            <a:cxnSpLocks/>
          </p:cNvCxnSpPr>
          <p:nvPr/>
        </p:nvCxnSpPr>
        <p:spPr>
          <a:xfrm flipH="1" flipV="1">
            <a:off x="7386536" y="5269487"/>
            <a:ext cx="1182627" cy="46231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C12FDDF-3534-704D-B5CC-B973331D2570}"/>
              </a:ext>
            </a:extLst>
          </p:cNvPr>
          <p:cNvCxnSpPr>
            <a:cxnSpLocks/>
          </p:cNvCxnSpPr>
          <p:nvPr/>
        </p:nvCxnSpPr>
        <p:spPr>
          <a:xfrm flipV="1">
            <a:off x="8569162" y="4589154"/>
            <a:ext cx="369587" cy="114264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B1C10E0-8346-8847-989E-D27AD15BF8D9}"/>
              </a:ext>
            </a:extLst>
          </p:cNvPr>
          <p:cNvGrpSpPr/>
          <p:nvPr/>
        </p:nvGrpSpPr>
        <p:grpSpPr>
          <a:xfrm rot="4260501">
            <a:off x="6761502" y="809342"/>
            <a:ext cx="1586183" cy="1142646"/>
            <a:chOff x="7557817" y="281990"/>
            <a:chExt cx="1586183" cy="1142646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C7E5F8B-2670-3F44-AD2A-C92AF120DC33}"/>
                </a:ext>
              </a:extLst>
            </p:cNvPr>
            <p:cNvCxnSpPr>
              <a:cxnSpLocks/>
            </p:cNvCxnSpPr>
            <p:nvPr/>
          </p:nvCxnSpPr>
          <p:spPr>
            <a:xfrm rot="17339499" flipH="1" flipV="1">
              <a:off x="8183134" y="595821"/>
              <a:ext cx="2" cy="125063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8537D34-07DB-AE4F-848E-78626ACBA7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4413" y="281990"/>
              <a:ext cx="369587" cy="114264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3FCBE82-70AC-3148-B7CB-D6CF483879EC}"/>
              </a:ext>
            </a:extLst>
          </p:cNvPr>
          <p:cNvSpPr txBox="1"/>
          <p:nvPr/>
        </p:nvSpPr>
        <p:spPr>
          <a:xfrm>
            <a:off x="6743037" y="391945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886FFE-3CB6-6248-9437-4C95D570098E}"/>
              </a:ext>
            </a:extLst>
          </p:cNvPr>
          <p:cNvSpPr txBox="1"/>
          <p:nvPr/>
        </p:nvSpPr>
        <p:spPr>
          <a:xfrm>
            <a:off x="8304619" y="1524309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58A9C85-5058-C54D-AEE4-AC1ADC6F3E0D}"/>
              </a:ext>
            </a:extLst>
          </p:cNvPr>
          <p:cNvCxnSpPr>
            <a:cxnSpLocks/>
          </p:cNvCxnSpPr>
          <p:nvPr/>
        </p:nvCxnSpPr>
        <p:spPr>
          <a:xfrm flipH="1" flipV="1">
            <a:off x="8569159" y="4459503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305163B-6BE4-9949-9805-E45483D2508E}"/>
              </a:ext>
            </a:extLst>
          </p:cNvPr>
          <p:cNvSpPr txBox="1"/>
          <p:nvPr/>
        </p:nvSpPr>
        <p:spPr>
          <a:xfrm>
            <a:off x="8401812" y="4106164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A27BD5F-F233-D449-8AF4-BFECCE994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2604" y="4626716"/>
            <a:ext cx="360938" cy="18466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76C2F79-1540-1148-8B91-78EF3DB99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6035" y="4318046"/>
            <a:ext cx="311909" cy="159901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4244AF70-ACB1-D345-8946-AB965E61ED3C}"/>
              </a:ext>
            </a:extLst>
          </p:cNvPr>
          <p:cNvSpPr/>
          <p:nvPr/>
        </p:nvSpPr>
        <p:spPr>
          <a:xfrm rot="18805209">
            <a:off x="2760520" y="1626036"/>
            <a:ext cx="1386691" cy="64954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A90F2B4-53EF-F64E-8E10-5624A72A9B84}"/>
              </a:ext>
            </a:extLst>
          </p:cNvPr>
          <p:cNvSpPr txBox="1"/>
          <p:nvPr/>
        </p:nvSpPr>
        <p:spPr>
          <a:xfrm>
            <a:off x="2063824" y="1734800"/>
            <a:ext cx="732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HROV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DBEA639-655A-4449-8FF0-B363CCFA9636}"/>
              </a:ext>
            </a:extLst>
          </p:cNvPr>
          <p:cNvCxnSpPr>
            <a:cxnSpLocks/>
          </p:cNvCxnSpPr>
          <p:nvPr/>
        </p:nvCxnSpPr>
        <p:spPr>
          <a:xfrm flipV="1">
            <a:off x="3412363" y="1092017"/>
            <a:ext cx="895600" cy="873921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EF0AE04-CF0D-2A49-93B6-DA73ED1F53FF}"/>
              </a:ext>
            </a:extLst>
          </p:cNvPr>
          <p:cNvCxnSpPr>
            <a:cxnSpLocks/>
          </p:cNvCxnSpPr>
          <p:nvPr/>
        </p:nvCxnSpPr>
        <p:spPr>
          <a:xfrm>
            <a:off x="3430038" y="1981720"/>
            <a:ext cx="732636" cy="759974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3FB6296-6151-214A-B1D3-979EA35DC3E0}"/>
              </a:ext>
            </a:extLst>
          </p:cNvPr>
          <p:cNvCxnSpPr>
            <a:cxnSpLocks/>
          </p:cNvCxnSpPr>
          <p:nvPr/>
        </p:nvCxnSpPr>
        <p:spPr>
          <a:xfrm flipH="1" flipV="1">
            <a:off x="3412363" y="716408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B912B69-E462-874A-9A37-7AA389A2F4CE}"/>
              </a:ext>
            </a:extLst>
          </p:cNvPr>
          <p:cNvSpPr txBox="1"/>
          <p:nvPr/>
        </p:nvSpPr>
        <p:spPr>
          <a:xfrm>
            <a:off x="3245490" y="268287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067D133-9B49-0F49-AA0E-AF705C186071}"/>
              </a:ext>
            </a:extLst>
          </p:cNvPr>
          <p:cNvCxnSpPr>
            <a:cxnSpLocks/>
          </p:cNvCxnSpPr>
          <p:nvPr/>
        </p:nvCxnSpPr>
        <p:spPr>
          <a:xfrm>
            <a:off x="3412363" y="1955523"/>
            <a:ext cx="5156796" cy="3776276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52">
            <a:extLst>
              <a:ext uri="{FF2B5EF4-FFF2-40B4-BE49-F238E27FC236}">
                <a16:creationId xmlns:a16="http://schemas.microsoft.com/office/drawing/2014/main" id="{6D979303-2A72-8146-A326-0C8048BF33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5741" y="516426"/>
            <a:ext cx="573694" cy="188377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5A82C5C9-3076-F343-BE2B-4FE271BE4C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4467" y="2859021"/>
            <a:ext cx="473274" cy="18487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7B481B0-8418-3747-B4D2-96125DE4E338}"/>
              </a:ext>
            </a:extLst>
          </p:cNvPr>
          <p:cNvSpPr txBox="1"/>
          <p:nvPr/>
        </p:nvSpPr>
        <p:spPr>
          <a:xfrm>
            <a:off x="7931675" y="231647"/>
            <a:ext cx="379527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LOS Path Following</a:t>
            </a:r>
          </a:p>
          <a:p>
            <a:r>
              <a:rPr lang="en-US" dirty="0"/>
              <a:t>(to be detailed, adding a reference for </a:t>
            </a:r>
          </a:p>
          <a:p>
            <a:r>
              <a:rPr lang="en-US" dirty="0"/>
              <a:t>total HROV speed that goes to 0 as </a:t>
            </a:r>
          </a:p>
          <a:p>
            <a:r>
              <a:rPr lang="en-US" dirty="0"/>
              <a:t>HROV </a:t>
            </a:r>
            <a:r>
              <a:rPr lang="en-US"/>
              <a:t>gets closer to DS)</a:t>
            </a:r>
            <a:endParaRPr lang="en-US" dirty="0"/>
          </a:p>
          <a:p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D014FFC-6E5A-B648-8463-FF258366EA5F}"/>
              </a:ext>
            </a:extLst>
          </p:cNvPr>
          <p:cNvCxnSpPr>
            <a:cxnSpLocks/>
          </p:cNvCxnSpPr>
          <p:nvPr/>
        </p:nvCxnSpPr>
        <p:spPr>
          <a:xfrm>
            <a:off x="638909" y="2887402"/>
            <a:ext cx="7697665" cy="2712223"/>
          </a:xfrm>
          <a:prstGeom prst="line">
            <a:avLst/>
          </a:prstGeom>
          <a:ln cmpd="dbl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B2E1EA8-CAC8-C04D-9688-A04D40FCCC92}"/>
              </a:ext>
            </a:extLst>
          </p:cNvPr>
          <p:cNvCxnSpPr>
            <a:cxnSpLocks/>
          </p:cNvCxnSpPr>
          <p:nvPr/>
        </p:nvCxnSpPr>
        <p:spPr>
          <a:xfrm flipH="1">
            <a:off x="2704829" y="1933371"/>
            <a:ext cx="700728" cy="1676146"/>
          </a:xfrm>
          <a:prstGeom prst="line">
            <a:avLst/>
          </a:prstGeom>
          <a:ln cmpd="dbl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8F88D49-0C36-BD42-B6F7-2A00791AA9BE}"/>
              </a:ext>
            </a:extLst>
          </p:cNvPr>
          <p:cNvSpPr txBox="1"/>
          <p:nvPr/>
        </p:nvSpPr>
        <p:spPr>
          <a:xfrm>
            <a:off x="291213" y="2319838"/>
            <a:ext cx="2056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Path to be followed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DD40C31-6D01-2347-869B-E4D024270EC7}"/>
              </a:ext>
            </a:extLst>
          </p:cNvPr>
          <p:cNvCxnSpPr>
            <a:cxnSpLocks/>
          </p:cNvCxnSpPr>
          <p:nvPr/>
        </p:nvCxnSpPr>
        <p:spPr>
          <a:xfrm flipH="1" flipV="1">
            <a:off x="2192032" y="1477819"/>
            <a:ext cx="1182627" cy="46231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B6010C0-D4C9-1048-90F5-E5194762D4E7}"/>
              </a:ext>
            </a:extLst>
          </p:cNvPr>
          <p:cNvCxnSpPr>
            <a:cxnSpLocks/>
          </p:cNvCxnSpPr>
          <p:nvPr/>
        </p:nvCxnSpPr>
        <p:spPr>
          <a:xfrm flipV="1">
            <a:off x="3409981" y="810791"/>
            <a:ext cx="369587" cy="114264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20513B90-68EC-3F46-A1D4-F87DC6EB22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65056" y="1964543"/>
            <a:ext cx="2069096" cy="246181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C5438B4-157A-CC45-B701-C9A678D5063C}"/>
              </a:ext>
            </a:extLst>
          </p:cNvPr>
          <p:cNvSpPr/>
          <p:nvPr/>
        </p:nvSpPr>
        <p:spPr>
          <a:xfrm>
            <a:off x="2610233" y="3554575"/>
            <a:ext cx="142071" cy="13558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F9E0352-7393-674C-9488-36BB00647E16}"/>
              </a:ext>
            </a:extLst>
          </p:cNvPr>
          <p:cNvSpPr/>
          <p:nvPr/>
        </p:nvSpPr>
        <p:spPr>
          <a:xfrm flipH="1">
            <a:off x="3860163" y="3968582"/>
            <a:ext cx="153806" cy="1375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83F88FC2-A3C7-BE4D-AA2C-8233A28B71D1}"/>
              </a:ext>
            </a:extLst>
          </p:cNvPr>
          <p:cNvCxnSpPr>
            <a:cxnSpLocks/>
          </p:cNvCxnSpPr>
          <p:nvPr/>
        </p:nvCxnSpPr>
        <p:spPr>
          <a:xfrm>
            <a:off x="3419668" y="1977784"/>
            <a:ext cx="496807" cy="1938969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F9B69FE2-503B-F041-ABAA-50D87289D4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01136" y="3916753"/>
            <a:ext cx="309247" cy="19255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44E131D-8EDB-A94B-AE7D-01CEF1788C7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54088" y="3432247"/>
            <a:ext cx="337467" cy="147173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D81599AD-329E-6546-8A26-88CD2CB3168A}"/>
              </a:ext>
            </a:extLst>
          </p:cNvPr>
          <p:cNvSpPr txBox="1"/>
          <p:nvPr/>
        </p:nvSpPr>
        <p:spPr>
          <a:xfrm>
            <a:off x="291702" y="452953"/>
            <a:ext cx="22009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Do computations in D</a:t>
            </a:r>
          </a:p>
          <a:p>
            <a:r>
              <a:rPr lang="en-US" i="1" dirty="0"/>
              <a:t>Reference frame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2E98052A-62F1-3F4B-8FC8-BF58A5A11C4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09244" y="3536226"/>
            <a:ext cx="2289923" cy="27637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2055C876-9ABF-B44C-9431-F5721012458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3964" y="3785456"/>
            <a:ext cx="2737488" cy="248299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3DF076A3-0CC4-D646-B4E6-3C7B1602C9F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8901" y="4552531"/>
            <a:ext cx="3570111" cy="223132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D0155CD9-C076-A14E-A5C2-05BDA64FFBE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93396" y="3501453"/>
            <a:ext cx="306197" cy="18487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3F6E8784-94E3-574D-956E-3112C4C3F57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23858" y="4994435"/>
            <a:ext cx="2132223" cy="234025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F1C350D8-CD14-8946-9A16-549F318D42D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18429" y="5398083"/>
            <a:ext cx="2020584" cy="223132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5DD8C6DD-1AD4-F448-8A8C-ECE86804F8D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65427" y="5750035"/>
            <a:ext cx="1669046" cy="275931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6654D6E9-1B8B-E348-870F-EEDB870276D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93602" y="6154786"/>
            <a:ext cx="1878796" cy="276095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758349DE-BB6D-9942-9EB0-12D1BCF51520}"/>
              </a:ext>
            </a:extLst>
          </p:cNvPr>
          <p:cNvSpPr txBox="1"/>
          <p:nvPr/>
        </p:nvSpPr>
        <p:spPr>
          <a:xfrm>
            <a:off x="2508527" y="6057184"/>
            <a:ext cx="3765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Now compute the angle of rotation of </a:t>
            </a:r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CE545E0A-FA4E-1B44-B56C-F5CD333F8138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197017" y="6145976"/>
            <a:ext cx="384927" cy="241523"/>
          </a:xfrm>
          <a:prstGeom prst="rect">
            <a:avLst/>
          </a:prstGeom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A39C3BC9-75BD-134B-B6AC-57739B7D374E}"/>
              </a:ext>
            </a:extLst>
          </p:cNvPr>
          <p:cNvSpPr/>
          <p:nvPr/>
        </p:nvSpPr>
        <p:spPr>
          <a:xfrm>
            <a:off x="2456082" y="5793681"/>
            <a:ext cx="4286956" cy="87001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8817D131-9C9D-904A-9541-7A15B1C0735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297590" y="2303380"/>
            <a:ext cx="3041190" cy="769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651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14EB2C7-9E1D-1B45-9335-8CB014A5101C}"/>
              </a:ext>
            </a:extLst>
          </p:cNvPr>
          <p:cNvSpPr/>
          <p:nvPr/>
        </p:nvSpPr>
        <p:spPr>
          <a:xfrm rot="1291881">
            <a:off x="8573962" y="5517709"/>
            <a:ext cx="1742871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CD4E12-FD1F-7C40-9DB7-B36CE93F3459}"/>
              </a:ext>
            </a:extLst>
          </p:cNvPr>
          <p:cNvSpPr txBox="1"/>
          <p:nvPr/>
        </p:nvSpPr>
        <p:spPr>
          <a:xfrm>
            <a:off x="10319601" y="6226581"/>
            <a:ext cx="1649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Docking Station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17664FD-1267-1843-8B01-5ABCBBCD1F45}"/>
              </a:ext>
            </a:extLst>
          </p:cNvPr>
          <p:cNvCxnSpPr>
            <a:cxnSpLocks/>
          </p:cNvCxnSpPr>
          <p:nvPr/>
        </p:nvCxnSpPr>
        <p:spPr>
          <a:xfrm flipH="1" flipV="1">
            <a:off x="8230439" y="5414454"/>
            <a:ext cx="1182627" cy="46231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C12FDDF-3534-704D-B5CC-B973331D2570}"/>
              </a:ext>
            </a:extLst>
          </p:cNvPr>
          <p:cNvCxnSpPr>
            <a:cxnSpLocks/>
          </p:cNvCxnSpPr>
          <p:nvPr/>
        </p:nvCxnSpPr>
        <p:spPr>
          <a:xfrm flipV="1">
            <a:off x="9413065" y="4734121"/>
            <a:ext cx="369587" cy="114264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B1C10E0-8346-8847-989E-D27AD15BF8D9}"/>
              </a:ext>
            </a:extLst>
          </p:cNvPr>
          <p:cNvGrpSpPr/>
          <p:nvPr/>
        </p:nvGrpSpPr>
        <p:grpSpPr>
          <a:xfrm rot="4260501">
            <a:off x="8339683" y="1345756"/>
            <a:ext cx="1586183" cy="1142646"/>
            <a:chOff x="7557817" y="281990"/>
            <a:chExt cx="1586183" cy="1142646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C7E5F8B-2670-3F44-AD2A-C92AF120DC33}"/>
                </a:ext>
              </a:extLst>
            </p:cNvPr>
            <p:cNvCxnSpPr>
              <a:cxnSpLocks/>
            </p:cNvCxnSpPr>
            <p:nvPr/>
          </p:nvCxnSpPr>
          <p:spPr>
            <a:xfrm rot="17339499" flipH="1" flipV="1">
              <a:off x="8183134" y="595821"/>
              <a:ext cx="2" cy="125063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8537D34-07DB-AE4F-848E-78626ACBA7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4413" y="281990"/>
              <a:ext cx="369587" cy="114264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3FCBE82-70AC-3148-B7CB-D6CF483879EC}"/>
              </a:ext>
            </a:extLst>
          </p:cNvPr>
          <p:cNvSpPr txBox="1"/>
          <p:nvPr/>
        </p:nvSpPr>
        <p:spPr>
          <a:xfrm>
            <a:off x="8563498" y="914977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886FFE-3CB6-6248-9437-4C95D570098E}"/>
              </a:ext>
            </a:extLst>
          </p:cNvPr>
          <p:cNvSpPr txBox="1"/>
          <p:nvPr/>
        </p:nvSpPr>
        <p:spPr>
          <a:xfrm>
            <a:off x="9882800" y="2060723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58A9C85-5058-C54D-AEE4-AC1ADC6F3E0D}"/>
              </a:ext>
            </a:extLst>
          </p:cNvPr>
          <p:cNvCxnSpPr>
            <a:cxnSpLocks/>
          </p:cNvCxnSpPr>
          <p:nvPr/>
        </p:nvCxnSpPr>
        <p:spPr>
          <a:xfrm flipH="1" flipV="1">
            <a:off x="9413062" y="4604470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305163B-6BE4-9949-9805-E45483D2508E}"/>
              </a:ext>
            </a:extLst>
          </p:cNvPr>
          <p:cNvSpPr txBox="1"/>
          <p:nvPr/>
        </p:nvSpPr>
        <p:spPr>
          <a:xfrm>
            <a:off x="9060406" y="4567518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A27BD5F-F233-D449-8AF4-BFECCE994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9970" y="5550815"/>
            <a:ext cx="360938" cy="18466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76C2F79-1540-1148-8B91-78EF3DB99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9938" y="4463013"/>
            <a:ext cx="311909" cy="159901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4244AF70-ACB1-D345-8946-AB965E61ED3C}"/>
              </a:ext>
            </a:extLst>
          </p:cNvPr>
          <p:cNvSpPr/>
          <p:nvPr/>
        </p:nvSpPr>
        <p:spPr>
          <a:xfrm rot="18805209">
            <a:off x="4122297" y="2861003"/>
            <a:ext cx="1386691" cy="64954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A90F2B4-53EF-F64E-8E10-5624A72A9B84}"/>
              </a:ext>
            </a:extLst>
          </p:cNvPr>
          <p:cNvSpPr txBox="1"/>
          <p:nvPr/>
        </p:nvSpPr>
        <p:spPr>
          <a:xfrm>
            <a:off x="3595227" y="3831714"/>
            <a:ext cx="732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HROV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DBEA639-655A-4449-8FF0-B363CCFA9636}"/>
              </a:ext>
            </a:extLst>
          </p:cNvPr>
          <p:cNvCxnSpPr>
            <a:cxnSpLocks/>
          </p:cNvCxnSpPr>
          <p:nvPr/>
        </p:nvCxnSpPr>
        <p:spPr>
          <a:xfrm flipV="1">
            <a:off x="4774140" y="2326984"/>
            <a:ext cx="895600" cy="87392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EF0AE04-CF0D-2A49-93B6-DA73ED1F53FF}"/>
              </a:ext>
            </a:extLst>
          </p:cNvPr>
          <p:cNvCxnSpPr>
            <a:cxnSpLocks/>
          </p:cNvCxnSpPr>
          <p:nvPr/>
        </p:nvCxnSpPr>
        <p:spPr>
          <a:xfrm>
            <a:off x="4791815" y="3216687"/>
            <a:ext cx="732636" cy="75997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3FB6296-6151-214A-B1D3-979EA35DC3E0}"/>
              </a:ext>
            </a:extLst>
          </p:cNvPr>
          <p:cNvCxnSpPr>
            <a:cxnSpLocks/>
          </p:cNvCxnSpPr>
          <p:nvPr/>
        </p:nvCxnSpPr>
        <p:spPr>
          <a:xfrm flipH="1" flipV="1">
            <a:off x="4774140" y="1951375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B912B69-E462-874A-9A37-7AA389A2F4CE}"/>
              </a:ext>
            </a:extLst>
          </p:cNvPr>
          <p:cNvSpPr txBox="1"/>
          <p:nvPr/>
        </p:nvSpPr>
        <p:spPr>
          <a:xfrm>
            <a:off x="4395581" y="1801172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067D133-9B49-0F49-AA0E-AF705C186071}"/>
              </a:ext>
            </a:extLst>
          </p:cNvPr>
          <p:cNvCxnSpPr>
            <a:cxnSpLocks/>
          </p:cNvCxnSpPr>
          <p:nvPr/>
        </p:nvCxnSpPr>
        <p:spPr>
          <a:xfrm>
            <a:off x="4806825" y="3195627"/>
            <a:ext cx="4605763" cy="2681139"/>
          </a:xfrm>
          <a:prstGeom prst="line">
            <a:avLst/>
          </a:prstGeom>
          <a:ln w="2222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52">
            <a:extLst>
              <a:ext uri="{FF2B5EF4-FFF2-40B4-BE49-F238E27FC236}">
                <a16:creationId xmlns:a16="http://schemas.microsoft.com/office/drawing/2014/main" id="{6D979303-2A72-8146-A326-0C8048BF33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7038" y="2038250"/>
            <a:ext cx="573694" cy="188377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5A82C5C9-3076-F343-BE2B-4FE271BE4C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6237" y="4090549"/>
            <a:ext cx="473274" cy="184873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9AD68E6-C0F3-0F44-8776-9E9682D319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72915" y="3020445"/>
            <a:ext cx="2069096" cy="24618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A10D4D16-8009-824F-AA3F-B47E7B52BD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542" y="591070"/>
            <a:ext cx="2641528" cy="3142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473461E-80DE-264A-8C3D-F3425C78B8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9274" y="1166230"/>
            <a:ext cx="7183294" cy="22947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A488ACB-3815-D540-BFBE-E40381C34FC4}"/>
              </a:ext>
            </a:extLst>
          </p:cNvPr>
          <p:cNvSpPr/>
          <p:nvPr/>
        </p:nvSpPr>
        <p:spPr>
          <a:xfrm>
            <a:off x="272585" y="472557"/>
            <a:ext cx="7550513" cy="1174641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D1ED5637-753B-0241-93FB-F0CC0A61067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94868" y="4111603"/>
            <a:ext cx="2455815" cy="27286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1F7EEDD4-FC75-B546-9BB7-283C08F35EF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3268" y="5396927"/>
            <a:ext cx="2455815" cy="2728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54D4C0B-FE0B-5A4E-8EB2-0091C1A5642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8572" y="6022460"/>
            <a:ext cx="7292695" cy="204121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200C0091-3197-5440-B15B-BDBDCC34FE53}"/>
              </a:ext>
            </a:extLst>
          </p:cNvPr>
          <p:cNvSpPr/>
          <p:nvPr/>
        </p:nvSpPr>
        <p:spPr>
          <a:xfrm>
            <a:off x="272585" y="5224896"/>
            <a:ext cx="7588267" cy="1174641"/>
          </a:xfrm>
          <a:prstGeom prst="rect">
            <a:avLst/>
          </a:prstGeom>
          <a:noFill/>
          <a:ln w="349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2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D21FF10-8D51-8B4C-8CF0-9DCB8F406CF6}"/>
              </a:ext>
            </a:extLst>
          </p:cNvPr>
          <p:cNvSpPr txBox="1"/>
          <p:nvPr/>
        </p:nvSpPr>
        <p:spPr>
          <a:xfrm>
            <a:off x="1371599" y="1366897"/>
            <a:ext cx="1032986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Problem 1</a:t>
            </a:r>
          </a:p>
          <a:p>
            <a:endParaRPr lang="en-US" sz="3200" dirty="0"/>
          </a:p>
          <a:p>
            <a:r>
              <a:rPr lang="en-US" sz="3200" dirty="0"/>
              <a:t>Find the orientation of the Docking Station with respect to the HROV, as captured by the rotation matrix 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08DF06-E040-B044-855F-4E446C5F0B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7150" y="4181535"/>
            <a:ext cx="11176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712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14EB2C7-9E1D-1B45-9335-8CB014A5101C}"/>
              </a:ext>
            </a:extLst>
          </p:cNvPr>
          <p:cNvSpPr/>
          <p:nvPr/>
        </p:nvSpPr>
        <p:spPr>
          <a:xfrm rot="1291881">
            <a:off x="7730059" y="5372742"/>
            <a:ext cx="1742871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CD4E12-FD1F-7C40-9DB7-B36CE93F3459}"/>
              </a:ext>
            </a:extLst>
          </p:cNvPr>
          <p:cNvSpPr txBox="1"/>
          <p:nvPr/>
        </p:nvSpPr>
        <p:spPr>
          <a:xfrm>
            <a:off x="9961473" y="5625797"/>
            <a:ext cx="1649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Docking Station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17664FD-1267-1843-8B01-5ABCBBCD1F45}"/>
              </a:ext>
            </a:extLst>
          </p:cNvPr>
          <p:cNvCxnSpPr>
            <a:cxnSpLocks/>
          </p:cNvCxnSpPr>
          <p:nvPr/>
        </p:nvCxnSpPr>
        <p:spPr>
          <a:xfrm flipH="1" flipV="1">
            <a:off x="7386536" y="5269487"/>
            <a:ext cx="1182627" cy="46231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C12FDDF-3534-704D-B5CC-B973331D2570}"/>
              </a:ext>
            </a:extLst>
          </p:cNvPr>
          <p:cNvCxnSpPr>
            <a:cxnSpLocks/>
          </p:cNvCxnSpPr>
          <p:nvPr/>
        </p:nvCxnSpPr>
        <p:spPr>
          <a:xfrm flipV="1">
            <a:off x="8569162" y="4589154"/>
            <a:ext cx="369587" cy="114264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B1C10E0-8346-8847-989E-D27AD15BF8D9}"/>
              </a:ext>
            </a:extLst>
          </p:cNvPr>
          <p:cNvGrpSpPr/>
          <p:nvPr/>
        </p:nvGrpSpPr>
        <p:grpSpPr>
          <a:xfrm rot="4260501">
            <a:off x="6220602" y="817476"/>
            <a:ext cx="1586183" cy="1142646"/>
            <a:chOff x="7557817" y="281990"/>
            <a:chExt cx="1586183" cy="1142646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C7E5F8B-2670-3F44-AD2A-C92AF120DC33}"/>
                </a:ext>
              </a:extLst>
            </p:cNvPr>
            <p:cNvCxnSpPr>
              <a:cxnSpLocks/>
            </p:cNvCxnSpPr>
            <p:nvPr/>
          </p:nvCxnSpPr>
          <p:spPr>
            <a:xfrm rot="17339499" flipH="1" flipV="1">
              <a:off x="8183134" y="595821"/>
              <a:ext cx="2" cy="125063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8537D34-07DB-AE4F-848E-78626ACBA7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4413" y="281990"/>
              <a:ext cx="369587" cy="114264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3FCBE82-70AC-3148-B7CB-D6CF483879EC}"/>
              </a:ext>
            </a:extLst>
          </p:cNvPr>
          <p:cNvSpPr txBox="1"/>
          <p:nvPr/>
        </p:nvSpPr>
        <p:spPr>
          <a:xfrm>
            <a:off x="6444417" y="293814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886FFE-3CB6-6248-9437-4C95D570098E}"/>
              </a:ext>
            </a:extLst>
          </p:cNvPr>
          <p:cNvSpPr txBox="1"/>
          <p:nvPr/>
        </p:nvSpPr>
        <p:spPr>
          <a:xfrm>
            <a:off x="7515139" y="1472303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58A9C85-5058-C54D-AEE4-AC1ADC6F3E0D}"/>
              </a:ext>
            </a:extLst>
          </p:cNvPr>
          <p:cNvCxnSpPr>
            <a:cxnSpLocks/>
          </p:cNvCxnSpPr>
          <p:nvPr/>
        </p:nvCxnSpPr>
        <p:spPr>
          <a:xfrm flipH="1" flipV="1">
            <a:off x="8569159" y="4459503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305163B-6BE4-9949-9805-E45483D2508E}"/>
              </a:ext>
            </a:extLst>
          </p:cNvPr>
          <p:cNvSpPr txBox="1"/>
          <p:nvPr/>
        </p:nvSpPr>
        <p:spPr>
          <a:xfrm>
            <a:off x="8401812" y="4106164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A27BD5F-F233-D449-8AF4-BFECCE994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2604" y="4626716"/>
            <a:ext cx="360938" cy="18466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76C2F79-1540-1148-8B91-78EF3DB998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6035" y="4318046"/>
            <a:ext cx="311909" cy="159901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4244AF70-ACB1-D345-8946-AB965E61ED3C}"/>
              </a:ext>
            </a:extLst>
          </p:cNvPr>
          <p:cNvSpPr/>
          <p:nvPr/>
        </p:nvSpPr>
        <p:spPr>
          <a:xfrm rot="18805209">
            <a:off x="2760520" y="1626036"/>
            <a:ext cx="1386691" cy="64954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A90F2B4-53EF-F64E-8E10-5624A72A9B84}"/>
              </a:ext>
            </a:extLst>
          </p:cNvPr>
          <p:cNvSpPr txBox="1"/>
          <p:nvPr/>
        </p:nvSpPr>
        <p:spPr>
          <a:xfrm>
            <a:off x="2233450" y="2596747"/>
            <a:ext cx="732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HROV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DBEA639-655A-4449-8FF0-B363CCFA9636}"/>
              </a:ext>
            </a:extLst>
          </p:cNvPr>
          <p:cNvCxnSpPr>
            <a:cxnSpLocks/>
          </p:cNvCxnSpPr>
          <p:nvPr/>
        </p:nvCxnSpPr>
        <p:spPr>
          <a:xfrm flipV="1">
            <a:off x="3412363" y="1092017"/>
            <a:ext cx="895600" cy="873921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EF0AE04-CF0D-2A49-93B6-DA73ED1F53FF}"/>
              </a:ext>
            </a:extLst>
          </p:cNvPr>
          <p:cNvCxnSpPr>
            <a:cxnSpLocks/>
          </p:cNvCxnSpPr>
          <p:nvPr/>
        </p:nvCxnSpPr>
        <p:spPr>
          <a:xfrm>
            <a:off x="3430038" y="1981720"/>
            <a:ext cx="732636" cy="759974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3FB6296-6151-214A-B1D3-979EA35DC3E0}"/>
              </a:ext>
            </a:extLst>
          </p:cNvPr>
          <p:cNvCxnSpPr>
            <a:cxnSpLocks/>
          </p:cNvCxnSpPr>
          <p:nvPr/>
        </p:nvCxnSpPr>
        <p:spPr>
          <a:xfrm flipH="1" flipV="1">
            <a:off x="3412363" y="716408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B912B69-E462-874A-9A37-7AA389A2F4CE}"/>
              </a:ext>
            </a:extLst>
          </p:cNvPr>
          <p:cNvSpPr txBox="1"/>
          <p:nvPr/>
        </p:nvSpPr>
        <p:spPr>
          <a:xfrm>
            <a:off x="3245490" y="268287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067D133-9B49-0F49-AA0E-AF705C186071}"/>
              </a:ext>
            </a:extLst>
          </p:cNvPr>
          <p:cNvCxnSpPr>
            <a:cxnSpLocks/>
          </p:cNvCxnSpPr>
          <p:nvPr/>
        </p:nvCxnSpPr>
        <p:spPr>
          <a:xfrm>
            <a:off x="3412363" y="1955523"/>
            <a:ext cx="5156796" cy="3776276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52">
            <a:extLst>
              <a:ext uri="{FF2B5EF4-FFF2-40B4-BE49-F238E27FC236}">
                <a16:creationId xmlns:a16="http://schemas.microsoft.com/office/drawing/2014/main" id="{6D979303-2A72-8146-A326-0C8048BF33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5741" y="516426"/>
            <a:ext cx="573694" cy="188377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5A82C5C9-3076-F343-BE2B-4FE271BE4C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94460" y="2855582"/>
            <a:ext cx="473274" cy="18487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7B481B0-8418-3747-B4D2-96125DE4E338}"/>
              </a:ext>
            </a:extLst>
          </p:cNvPr>
          <p:cNvSpPr txBox="1"/>
          <p:nvPr/>
        </p:nvSpPr>
        <p:spPr>
          <a:xfrm>
            <a:off x="9691575" y="297990"/>
            <a:ext cx="1280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PROBLEM 1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DD40C31-6D01-2347-869B-E4D024270EC7}"/>
              </a:ext>
            </a:extLst>
          </p:cNvPr>
          <p:cNvCxnSpPr>
            <a:cxnSpLocks/>
          </p:cNvCxnSpPr>
          <p:nvPr/>
        </p:nvCxnSpPr>
        <p:spPr>
          <a:xfrm flipH="1" flipV="1">
            <a:off x="2192032" y="1477819"/>
            <a:ext cx="1182627" cy="46231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B6010C0-D4C9-1048-90F5-E5194762D4E7}"/>
              </a:ext>
            </a:extLst>
          </p:cNvPr>
          <p:cNvCxnSpPr>
            <a:cxnSpLocks/>
          </p:cNvCxnSpPr>
          <p:nvPr/>
        </p:nvCxnSpPr>
        <p:spPr>
          <a:xfrm flipV="1">
            <a:off x="3409981" y="810791"/>
            <a:ext cx="369587" cy="114264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>
            <a:extLst>
              <a:ext uri="{FF2B5EF4-FFF2-40B4-BE49-F238E27FC236}">
                <a16:creationId xmlns:a16="http://schemas.microsoft.com/office/drawing/2014/main" id="{5940A754-4D29-8243-B66E-17847EB6E1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34152" y="3543438"/>
            <a:ext cx="2455815" cy="272868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0513B90-68EC-3F46-A1D4-F87DC6EB221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65056" y="1964543"/>
            <a:ext cx="2069096" cy="246181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0171D2A6-C7BC-F34A-9383-7625274305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6501" y="3954339"/>
            <a:ext cx="2847107" cy="316345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27030461-95C1-9B4F-B4FB-654A7BCE840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4580" y="4484200"/>
            <a:ext cx="3014109" cy="357606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9EC76CD0-4AE1-F542-A2CE-A3BB7BD87F0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6501" y="5004469"/>
            <a:ext cx="3749240" cy="314353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87682C16-F6E6-C94C-8A04-13F3AE6134D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2035" y="5570225"/>
            <a:ext cx="5636883" cy="275462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62763FAB-E7D3-B041-A22B-47F6CD185E6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55861" y="6084173"/>
            <a:ext cx="2348968" cy="303809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91577E1F-8377-CB4F-898C-F9D4835F572B}"/>
              </a:ext>
            </a:extLst>
          </p:cNvPr>
          <p:cNvSpPr txBox="1"/>
          <p:nvPr/>
        </p:nvSpPr>
        <p:spPr>
          <a:xfrm>
            <a:off x="8552620" y="1987933"/>
            <a:ext cx="16607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Measurements:</a:t>
            </a:r>
          </a:p>
          <a:p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73C8D25-B6EE-FB48-9289-328CF59019C4}"/>
              </a:ext>
            </a:extLst>
          </p:cNvPr>
          <p:cNvSpPr txBox="1"/>
          <p:nvPr/>
        </p:nvSpPr>
        <p:spPr>
          <a:xfrm>
            <a:off x="7803542" y="2847658"/>
            <a:ext cx="30692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accent5">
                    <a:lumMod val="75000"/>
                  </a:schemeClr>
                </a:solidFill>
              </a:rPr>
              <a:t>(USBL on </a:t>
            </a:r>
            <a:r>
              <a:rPr lang="en-US" sz="1600" i="1" dirty="0" err="1">
                <a:solidFill>
                  <a:schemeClr val="accent5">
                    <a:lumMod val="75000"/>
                  </a:schemeClr>
                </a:solidFill>
              </a:rPr>
              <a:t>DStation</a:t>
            </a:r>
            <a:r>
              <a:rPr lang="en-US" sz="1600" i="1" dirty="0">
                <a:solidFill>
                  <a:schemeClr val="accent5">
                    <a:lumMod val="75000"/>
                  </a:schemeClr>
                </a:solidFill>
              </a:rPr>
              <a:t>, USBL on HROV)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FDE49B-C3E6-0943-8D71-79B42C51EEA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798294" y="2482609"/>
            <a:ext cx="1185901" cy="2371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D2137E9-09F8-A7C7-D1B8-3CB1390636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0494" y="1016266"/>
            <a:ext cx="2690004" cy="2988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E4D3D9-2A3D-3823-5CCD-3B30736D1A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3292" y="496502"/>
            <a:ext cx="2641528" cy="3142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8B5590C-2B0C-C52B-4B8A-646D524C2551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247086" y="6191132"/>
            <a:ext cx="814777" cy="37961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E47DD19-53E6-0E48-E828-CE125343F299}"/>
              </a:ext>
            </a:extLst>
          </p:cNvPr>
          <p:cNvSpPr txBox="1"/>
          <p:nvPr/>
        </p:nvSpPr>
        <p:spPr>
          <a:xfrm>
            <a:off x="4070448" y="6191132"/>
            <a:ext cx="3419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Rotation matrix from DS to HROV</a:t>
            </a:r>
          </a:p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61321C-D6DD-9D00-2137-84608E41E6FE}"/>
              </a:ext>
            </a:extLst>
          </p:cNvPr>
          <p:cNvSpPr/>
          <p:nvPr/>
        </p:nvSpPr>
        <p:spPr>
          <a:xfrm>
            <a:off x="3127341" y="6040366"/>
            <a:ext cx="4387798" cy="695231"/>
          </a:xfrm>
          <a:prstGeom prst="rect">
            <a:avLst/>
          </a:prstGeom>
          <a:solidFill>
            <a:schemeClr val="accent1">
              <a:alpha val="83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102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4473B81-6B60-8B43-B144-216F658E9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764" y="1885132"/>
            <a:ext cx="9371657" cy="35932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1C361DC2-79BC-4C4C-92BF-94ED02AF1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9050" y="901005"/>
            <a:ext cx="2778226" cy="35932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A344F44-E326-5F4A-87E5-45DF437F64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8225" y="2680775"/>
            <a:ext cx="8872495" cy="83245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B7380F8-11CA-1840-98ED-32E15654A9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7764" y="3730758"/>
            <a:ext cx="415850" cy="216242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0BDA55D7-F337-8B46-B8D9-52F802C78B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8225" y="4249534"/>
            <a:ext cx="3348856" cy="306128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A61A95A7-794A-8148-85B7-06BBB8B18F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8551" y="4845546"/>
            <a:ext cx="665363" cy="216243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DD56815C-6070-7945-882B-A08DFB37FD9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82576" y="840814"/>
            <a:ext cx="3150374" cy="379771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9495D64C-D197-9642-B51E-72DA5F0F0881}"/>
              </a:ext>
            </a:extLst>
          </p:cNvPr>
          <p:cNvSpPr/>
          <p:nvPr/>
        </p:nvSpPr>
        <p:spPr>
          <a:xfrm>
            <a:off x="1588667" y="5214254"/>
            <a:ext cx="5424617" cy="141489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09A849-765D-244C-87BD-42B44CFC5471}"/>
              </a:ext>
            </a:extLst>
          </p:cNvPr>
          <p:cNvSpPr txBox="1"/>
          <p:nvPr/>
        </p:nvSpPr>
        <p:spPr>
          <a:xfrm>
            <a:off x="9691575" y="297990"/>
            <a:ext cx="1280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PROBLEM 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D6285C-2589-194D-86A7-B9FB69844C6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79415" y="5369250"/>
            <a:ext cx="4368800" cy="11049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E33ADA8-0819-758C-3B64-60438D75983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96000" y="4171822"/>
            <a:ext cx="4014759" cy="3838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D4B422-27DB-5565-E9F2-14436B61B35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404032" y="5601984"/>
            <a:ext cx="4197639" cy="42319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7389C9D-E994-D031-4332-9CC4D3E594F7}"/>
              </a:ext>
            </a:extLst>
          </p:cNvPr>
          <p:cNvSpPr/>
          <p:nvPr/>
        </p:nvSpPr>
        <p:spPr>
          <a:xfrm>
            <a:off x="7882575" y="5369250"/>
            <a:ext cx="3719095" cy="832455"/>
          </a:xfrm>
          <a:prstGeom prst="rect">
            <a:avLst/>
          </a:prstGeom>
          <a:solidFill>
            <a:schemeClr val="accent1">
              <a:alpha val="23852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EADACAA-ECFE-1F1F-D7C6-1619DACB12BF}"/>
              </a:ext>
            </a:extLst>
          </p:cNvPr>
          <p:cNvCxnSpPr/>
          <p:nvPr/>
        </p:nvCxnSpPr>
        <p:spPr>
          <a:xfrm flipV="1">
            <a:off x="2912573" y="5042644"/>
            <a:ext cx="640080" cy="653211"/>
          </a:xfrm>
          <a:prstGeom prst="line">
            <a:avLst/>
          </a:prstGeom>
          <a:ln w="15875">
            <a:solidFill>
              <a:schemeClr val="accent1">
                <a:lumMod val="75000"/>
              </a:schemeClr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0332861-E062-39E9-2833-6B6CC7734206}"/>
              </a:ext>
            </a:extLst>
          </p:cNvPr>
          <p:cNvCxnSpPr>
            <a:cxnSpLocks/>
          </p:cNvCxnSpPr>
          <p:nvPr/>
        </p:nvCxnSpPr>
        <p:spPr>
          <a:xfrm>
            <a:off x="3552653" y="5055809"/>
            <a:ext cx="3991147" cy="3450"/>
          </a:xfrm>
          <a:prstGeom prst="line">
            <a:avLst/>
          </a:prstGeom>
          <a:ln w="158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2738D44-518B-1CEB-B125-7EE9AADDE981}"/>
              </a:ext>
            </a:extLst>
          </p:cNvPr>
          <p:cNvCxnSpPr>
            <a:cxnSpLocks/>
          </p:cNvCxnSpPr>
          <p:nvPr/>
        </p:nvCxnSpPr>
        <p:spPr>
          <a:xfrm flipH="1" flipV="1">
            <a:off x="7558165" y="5058734"/>
            <a:ext cx="779025" cy="543250"/>
          </a:xfrm>
          <a:prstGeom prst="line">
            <a:avLst/>
          </a:prstGeom>
          <a:ln w="158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02475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D21FF10-8D51-8B4C-8CF0-9DCB8F406CF6}"/>
              </a:ext>
            </a:extLst>
          </p:cNvPr>
          <p:cNvSpPr txBox="1"/>
          <p:nvPr/>
        </p:nvSpPr>
        <p:spPr>
          <a:xfrm>
            <a:off x="1371599" y="1366897"/>
            <a:ext cx="1032986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Problem 2</a:t>
            </a:r>
          </a:p>
          <a:p>
            <a:endParaRPr lang="en-US" sz="3200" dirty="0"/>
          </a:p>
          <a:p>
            <a:r>
              <a:rPr lang="en-US" sz="3200" dirty="0"/>
              <a:t>How we detect the situation where  the x-axes of the vehicles are parallel and point in opposite directions?</a:t>
            </a:r>
          </a:p>
        </p:txBody>
      </p:sp>
    </p:spTree>
    <p:extLst>
      <p:ext uri="{BB962C8B-B14F-4D97-AF65-F5344CB8AC3E}">
        <p14:creationId xmlns:p14="http://schemas.microsoft.com/office/powerpoint/2010/main" val="1616068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14EB2C7-9E1D-1B45-9335-8CB014A5101C}"/>
              </a:ext>
            </a:extLst>
          </p:cNvPr>
          <p:cNvSpPr/>
          <p:nvPr/>
        </p:nvSpPr>
        <p:spPr>
          <a:xfrm rot="1291881">
            <a:off x="8250516" y="4862382"/>
            <a:ext cx="1742871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CD4E12-FD1F-7C40-9DB7-B36CE93F3459}"/>
              </a:ext>
            </a:extLst>
          </p:cNvPr>
          <p:cNvSpPr txBox="1"/>
          <p:nvPr/>
        </p:nvSpPr>
        <p:spPr>
          <a:xfrm>
            <a:off x="9894683" y="4574461"/>
            <a:ext cx="1649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Docking Station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17664FD-1267-1843-8B01-5ABCBBCD1F45}"/>
              </a:ext>
            </a:extLst>
          </p:cNvPr>
          <p:cNvCxnSpPr>
            <a:cxnSpLocks/>
          </p:cNvCxnSpPr>
          <p:nvPr/>
        </p:nvCxnSpPr>
        <p:spPr>
          <a:xfrm flipH="1" flipV="1">
            <a:off x="7906993" y="4759127"/>
            <a:ext cx="1182627" cy="46231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C12FDDF-3534-704D-B5CC-B973331D2570}"/>
              </a:ext>
            </a:extLst>
          </p:cNvPr>
          <p:cNvCxnSpPr>
            <a:cxnSpLocks/>
          </p:cNvCxnSpPr>
          <p:nvPr/>
        </p:nvCxnSpPr>
        <p:spPr>
          <a:xfrm flipV="1">
            <a:off x="9089619" y="4078794"/>
            <a:ext cx="369587" cy="114264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B1C10E0-8346-8847-989E-D27AD15BF8D9}"/>
              </a:ext>
            </a:extLst>
          </p:cNvPr>
          <p:cNvGrpSpPr/>
          <p:nvPr/>
        </p:nvGrpSpPr>
        <p:grpSpPr>
          <a:xfrm rot="4260501">
            <a:off x="5518053" y="723130"/>
            <a:ext cx="1586183" cy="1142646"/>
            <a:chOff x="7557817" y="281990"/>
            <a:chExt cx="1586183" cy="1142646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C7E5F8B-2670-3F44-AD2A-C92AF120DC33}"/>
                </a:ext>
              </a:extLst>
            </p:cNvPr>
            <p:cNvCxnSpPr>
              <a:cxnSpLocks/>
            </p:cNvCxnSpPr>
            <p:nvPr/>
          </p:nvCxnSpPr>
          <p:spPr>
            <a:xfrm rot="17339499" flipH="1" flipV="1">
              <a:off x="8183134" y="595821"/>
              <a:ext cx="2" cy="125063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8537D34-07DB-AE4F-848E-78626ACBA7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4413" y="281990"/>
              <a:ext cx="369587" cy="114264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3FCBE82-70AC-3148-B7CB-D6CF483879EC}"/>
              </a:ext>
            </a:extLst>
          </p:cNvPr>
          <p:cNvSpPr txBox="1"/>
          <p:nvPr/>
        </p:nvSpPr>
        <p:spPr>
          <a:xfrm>
            <a:off x="5942105" y="321807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58A9C85-5058-C54D-AEE4-AC1ADC6F3E0D}"/>
              </a:ext>
            </a:extLst>
          </p:cNvPr>
          <p:cNvCxnSpPr>
            <a:cxnSpLocks/>
          </p:cNvCxnSpPr>
          <p:nvPr/>
        </p:nvCxnSpPr>
        <p:spPr>
          <a:xfrm flipH="1" flipV="1">
            <a:off x="9089616" y="3949143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305163B-6BE4-9949-9805-E45483D2508E}"/>
              </a:ext>
            </a:extLst>
          </p:cNvPr>
          <p:cNvSpPr txBox="1"/>
          <p:nvPr/>
        </p:nvSpPr>
        <p:spPr>
          <a:xfrm>
            <a:off x="8922269" y="3595804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A27BD5F-F233-D449-8AF4-BFECCE994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3061" y="4299983"/>
            <a:ext cx="360938" cy="18466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76C2F79-1540-1148-8B91-78EF3DB99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6492" y="3807686"/>
            <a:ext cx="311909" cy="159901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4244AF70-ACB1-D345-8946-AB965E61ED3C}"/>
              </a:ext>
            </a:extLst>
          </p:cNvPr>
          <p:cNvSpPr/>
          <p:nvPr/>
        </p:nvSpPr>
        <p:spPr>
          <a:xfrm rot="1368189">
            <a:off x="4316542" y="2419771"/>
            <a:ext cx="1386691" cy="64954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A90F2B4-53EF-F64E-8E10-5624A72A9B84}"/>
              </a:ext>
            </a:extLst>
          </p:cNvPr>
          <p:cNvSpPr txBox="1"/>
          <p:nvPr/>
        </p:nvSpPr>
        <p:spPr>
          <a:xfrm>
            <a:off x="3461507" y="2230300"/>
            <a:ext cx="732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HROV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DBEA639-655A-4449-8FF0-B363CCFA9636}"/>
              </a:ext>
            </a:extLst>
          </p:cNvPr>
          <p:cNvCxnSpPr>
            <a:cxnSpLocks/>
          </p:cNvCxnSpPr>
          <p:nvPr/>
        </p:nvCxnSpPr>
        <p:spPr>
          <a:xfrm flipH="1">
            <a:off x="4525301" y="2744543"/>
            <a:ext cx="484586" cy="94464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EF0AE04-CF0D-2A49-93B6-DA73ED1F53FF}"/>
              </a:ext>
            </a:extLst>
          </p:cNvPr>
          <p:cNvCxnSpPr>
            <a:cxnSpLocks/>
          </p:cNvCxnSpPr>
          <p:nvPr/>
        </p:nvCxnSpPr>
        <p:spPr>
          <a:xfrm>
            <a:off x="5005479" y="2732908"/>
            <a:ext cx="985031" cy="35762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3FB6296-6151-214A-B1D3-979EA35DC3E0}"/>
              </a:ext>
            </a:extLst>
          </p:cNvPr>
          <p:cNvCxnSpPr>
            <a:cxnSpLocks/>
          </p:cNvCxnSpPr>
          <p:nvPr/>
        </p:nvCxnSpPr>
        <p:spPr>
          <a:xfrm flipH="1" flipV="1">
            <a:off x="5009887" y="1495014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B912B69-E462-874A-9A37-7AA389A2F4CE}"/>
              </a:ext>
            </a:extLst>
          </p:cNvPr>
          <p:cNvSpPr txBox="1"/>
          <p:nvPr/>
        </p:nvSpPr>
        <p:spPr>
          <a:xfrm>
            <a:off x="4843014" y="104689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067D133-9B49-0F49-AA0E-AF705C186071}"/>
              </a:ext>
            </a:extLst>
          </p:cNvPr>
          <p:cNvCxnSpPr>
            <a:cxnSpLocks/>
          </p:cNvCxnSpPr>
          <p:nvPr/>
        </p:nvCxnSpPr>
        <p:spPr>
          <a:xfrm>
            <a:off x="5081392" y="2754432"/>
            <a:ext cx="4007750" cy="2461825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D2CC2EA-C1E9-CC4F-882C-3E460C4565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8937" y="2890654"/>
            <a:ext cx="573694" cy="1883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599597-F01D-1E41-851D-1C1EF922AC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8550" y="3809199"/>
            <a:ext cx="473274" cy="184873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BA8A0AE-E2E2-574C-AD0E-1328C0696303}"/>
              </a:ext>
            </a:extLst>
          </p:cNvPr>
          <p:cNvSpPr/>
          <p:nvPr/>
        </p:nvSpPr>
        <p:spPr>
          <a:xfrm rot="1291881">
            <a:off x="8654365" y="1567825"/>
            <a:ext cx="1742871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CC29965-CA1A-FB4A-916C-37D43DB2A897}"/>
              </a:ext>
            </a:extLst>
          </p:cNvPr>
          <p:cNvSpPr txBox="1"/>
          <p:nvPr/>
        </p:nvSpPr>
        <p:spPr>
          <a:xfrm>
            <a:off x="10298532" y="1279904"/>
            <a:ext cx="1649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Docking Station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2F10C77-C7D5-1B4D-B6DF-4E01218CDD72}"/>
              </a:ext>
            </a:extLst>
          </p:cNvPr>
          <p:cNvCxnSpPr>
            <a:cxnSpLocks/>
          </p:cNvCxnSpPr>
          <p:nvPr/>
        </p:nvCxnSpPr>
        <p:spPr>
          <a:xfrm flipH="1" flipV="1">
            <a:off x="8310842" y="1464570"/>
            <a:ext cx="1182627" cy="46231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A756A98-CB67-E34C-A590-E2E85DD3B7E5}"/>
              </a:ext>
            </a:extLst>
          </p:cNvPr>
          <p:cNvCxnSpPr>
            <a:cxnSpLocks/>
          </p:cNvCxnSpPr>
          <p:nvPr/>
        </p:nvCxnSpPr>
        <p:spPr>
          <a:xfrm flipV="1">
            <a:off x="9493468" y="784237"/>
            <a:ext cx="369587" cy="114264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65599A78-875D-374E-A7D0-411E571384FC}"/>
              </a:ext>
            </a:extLst>
          </p:cNvPr>
          <p:cNvSpPr txBox="1"/>
          <p:nvPr/>
        </p:nvSpPr>
        <p:spPr>
          <a:xfrm>
            <a:off x="6823631" y="146457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7D04B56-F7C2-0545-B2D6-F2D5462AC5E5}"/>
              </a:ext>
            </a:extLst>
          </p:cNvPr>
          <p:cNvCxnSpPr>
            <a:cxnSpLocks/>
          </p:cNvCxnSpPr>
          <p:nvPr/>
        </p:nvCxnSpPr>
        <p:spPr>
          <a:xfrm flipH="1" flipV="1">
            <a:off x="9493465" y="654586"/>
            <a:ext cx="2" cy="1250636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3310A3D5-11A8-474E-BDCE-15D1A8FB6559}"/>
              </a:ext>
            </a:extLst>
          </p:cNvPr>
          <p:cNvSpPr txBox="1"/>
          <p:nvPr/>
        </p:nvSpPr>
        <p:spPr>
          <a:xfrm>
            <a:off x="9326118" y="301247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63F468F0-3140-A24E-9C84-927750866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910" y="1005426"/>
            <a:ext cx="360938" cy="18466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821F1E0C-4F05-7743-82D0-43B47E0EF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0341" y="513129"/>
            <a:ext cx="311909" cy="159901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7CE4004-8F33-C04E-8C3C-BD2A50849AEE}"/>
              </a:ext>
            </a:extLst>
          </p:cNvPr>
          <p:cNvCxnSpPr>
            <a:cxnSpLocks/>
          </p:cNvCxnSpPr>
          <p:nvPr/>
        </p:nvCxnSpPr>
        <p:spPr>
          <a:xfrm flipV="1">
            <a:off x="5049474" y="1947560"/>
            <a:ext cx="4443517" cy="816848"/>
          </a:xfrm>
          <a:prstGeom prst="line">
            <a:avLst/>
          </a:prstGeom>
          <a:ln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8221686F-DBE6-AB49-839A-86A33CF9B00F}"/>
              </a:ext>
            </a:extLst>
          </p:cNvPr>
          <p:cNvSpPr txBox="1"/>
          <p:nvPr/>
        </p:nvSpPr>
        <p:spPr>
          <a:xfrm>
            <a:off x="10399124" y="223747"/>
            <a:ext cx="1280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PROBLEM 2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961602E1-9DA4-CE4D-BCAC-1F32EAD13A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1986" y="3277095"/>
            <a:ext cx="2348968" cy="303809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6A2899F7-2CA3-5A4C-B6EE-3562A22BDE10}"/>
              </a:ext>
            </a:extLst>
          </p:cNvPr>
          <p:cNvSpPr txBox="1"/>
          <p:nvPr/>
        </p:nvSpPr>
        <p:spPr>
          <a:xfrm>
            <a:off x="1208989" y="2732908"/>
            <a:ext cx="1178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remember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E2216B9-F696-864A-BB04-9FB2C52B778E}"/>
              </a:ext>
            </a:extLst>
          </p:cNvPr>
          <p:cNvSpPr txBox="1"/>
          <p:nvPr/>
        </p:nvSpPr>
        <p:spPr>
          <a:xfrm>
            <a:off x="1045024" y="4022984"/>
            <a:ext cx="1687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 this situation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AF7AEF8-7DD4-674D-A4BE-3260F66FD0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3195" y="4574779"/>
            <a:ext cx="1666500" cy="3693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92F9EC-99FB-1C40-938A-29A5C17A95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0382" y="5319582"/>
            <a:ext cx="1870324" cy="303809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AAC291DE-A5F6-DE48-A9D5-8C96FC0DB233}"/>
              </a:ext>
            </a:extLst>
          </p:cNvPr>
          <p:cNvSpPr/>
          <p:nvPr/>
        </p:nvSpPr>
        <p:spPr>
          <a:xfrm>
            <a:off x="738265" y="5061555"/>
            <a:ext cx="2422689" cy="835254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E446AD4-8818-F349-9E15-2EF95B429248}"/>
              </a:ext>
            </a:extLst>
          </p:cNvPr>
          <p:cNvSpPr txBox="1"/>
          <p:nvPr/>
        </p:nvSpPr>
        <p:spPr>
          <a:xfrm>
            <a:off x="622732" y="6146567"/>
            <a:ext cx="4029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USBL coordinates identical!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3FC271-03A0-F163-220D-5B0514D5BCBA}"/>
              </a:ext>
            </a:extLst>
          </p:cNvPr>
          <p:cNvSpPr txBox="1"/>
          <p:nvPr/>
        </p:nvSpPr>
        <p:spPr>
          <a:xfrm>
            <a:off x="853195" y="469920"/>
            <a:ext cx="2780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Parallel, opposite directions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2D2472-8982-E4E1-9138-E02387AADDE8}"/>
              </a:ext>
            </a:extLst>
          </p:cNvPr>
          <p:cNvSpPr txBox="1"/>
          <p:nvPr/>
        </p:nvSpPr>
        <p:spPr>
          <a:xfrm>
            <a:off x="3298291" y="5310052"/>
            <a:ext cx="1747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Or, equivalently,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33BA08B-73AB-B566-16D3-AA489EAC834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36762" y="5324279"/>
            <a:ext cx="1786622" cy="35510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6451CD3-B0EE-5A2C-6B31-FF919AB3D975}"/>
              </a:ext>
            </a:extLst>
          </p:cNvPr>
          <p:cNvSpPr/>
          <p:nvPr/>
        </p:nvSpPr>
        <p:spPr>
          <a:xfrm>
            <a:off x="5218729" y="5061555"/>
            <a:ext cx="2422689" cy="835254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251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D21FF10-8D51-8B4C-8CF0-9DCB8F406CF6}"/>
              </a:ext>
            </a:extLst>
          </p:cNvPr>
          <p:cNvSpPr txBox="1"/>
          <p:nvPr/>
        </p:nvSpPr>
        <p:spPr>
          <a:xfrm>
            <a:off x="1371599" y="1366897"/>
            <a:ext cx="1032986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Problem 3</a:t>
            </a:r>
          </a:p>
          <a:p>
            <a:endParaRPr lang="en-US" sz="3200" dirty="0"/>
          </a:p>
          <a:p>
            <a:r>
              <a:rPr lang="en-US" sz="3200" dirty="0"/>
              <a:t>How we detect the situation where  the x-axes of the vehicles are ALIGNED and point in opposite directions?</a:t>
            </a:r>
          </a:p>
        </p:txBody>
      </p:sp>
    </p:spTree>
    <p:extLst>
      <p:ext uri="{BB962C8B-B14F-4D97-AF65-F5344CB8AC3E}">
        <p14:creationId xmlns:p14="http://schemas.microsoft.com/office/powerpoint/2010/main" val="1011397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1929</TotalTime>
  <Words>1035</Words>
  <Application>Microsoft Macintosh PowerPoint</Application>
  <PresentationFormat>Widescreen</PresentationFormat>
  <Paragraphs>246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AntonioOcean AntonioOcean</dc:creator>
  <cp:lastModifiedBy>AntonioOcean AntonioOcean</cp:lastModifiedBy>
  <cp:revision>47</cp:revision>
  <dcterms:created xsi:type="dcterms:W3CDTF">2020-12-22T13:38:04Z</dcterms:created>
  <dcterms:modified xsi:type="dcterms:W3CDTF">2022-11-20T12:32:45Z</dcterms:modified>
</cp:coreProperties>
</file>

<file path=docProps/thumbnail.jpeg>
</file>